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736"/>
    <p:restoredTop sz="58919" autoAdjust="0"/>
  </p:normalViewPr>
  <p:slideViewPr>
    <p:cSldViewPr snapToGrid="0">
      <p:cViewPr varScale="1">
        <p:scale>
          <a:sx n="99" d="100"/>
          <a:sy n="99" d="100"/>
        </p:scale>
        <p:origin x="595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36E0DD-D431-CB43-9E0C-1316AF5F6F55}" type="datetimeFigureOut">
              <a:rPr lang="en-US" smtClean="0"/>
              <a:t>2/25/24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32BD82-836A-4B4B-AD57-9239A943BB72}" type="slidenum">
              <a:rPr lang="en-US" smtClean="0"/>
              <a:t>‹#›</a:t>
            </a:fld>
            <a:endParaRPr lang="en-US"/>
          </a:p>
        </p:txBody>
      </p:sp>
    </p:spTree>
    <p:extLst>
      <p:ext uri="{BB962C8B-B14F-4D97-AF65-F5344CB8AC3E}">
        <p14:creationId xmlns:p14="http://schemas.microsoft.com/office/powerpoint/2010/main" val="24706242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Everyone! We are diving into Factors Influencing Heart Disease Deaths.</a:t>
            </a:r>
          </a:p>
          <a:p>
            <a:endParaRPr lang="en-US" dirty="0"/>
          </a:p>
          <a:p>
            <a:r>
              <a:rPr lang="en-US" b="0" i="0" dirty="0">
                <a:solidFill>
                  <a:srgbClr val="0D0D0D"/>
                </a:solidFill>
                <a:effectLst/>
                <a:latin typeface="Söhne"/>
              </a:rPr>
              <a:t>Without further ado, let's get into it!</a:t>
            </a:r>
            <a:endParaRPr lang="en-US" dirty="0"/>
          </a:p>
          <a:p>
            <a:endParaRPr lang="en-US" dirty="0"/>
          </a:p>
        </p:txBody>
      </p:sp>
      <p:sp>
        <p:nvSpPr>
          <p:cNvPr id="4" name="Slide Number Placeholder 3"/>
          <p:cNvSpPr>
            <a:spLocks noGrp="1"/>
          </p:cNvSpPr>
          <p:nvPr>
            <p:ph type="sldNum" sz="quarter" idx="5"/>
          </p:nvPr>
        </p:nvSpPr>
        <p:spPr/>
        <p:txBody>
          <a:bodyPr/>
          <a:lstStyle/>
          <a:p>
            <a:fld id="{4332BD82-836A-4B4B-AD57-9239A943BB72}" type="slidenum">
              <a:rPr lang="en-US" smtClean="0"/>
              <a:t>1</a:t>
            </a:fld>
            <a:endParaRPr lang="en-US"/>
          </a:p>
        </p:txBody>
      </p:sp>
    </p:spTree>
    <p:extLst>
      <p:ext uri="{BB962C8B-B14F-4D97-AF65-F5344CB8AC3E}">
        <p14:creationId xmlns:p14="http://schemas.microsoft.com/office/powerpoint/2010/main" val="4058824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D0D0D"/>
                </a:solidFill>
                <a:effectLst/>
                <a:latin typeface="Söhne"/>
              </a:rPr>
              <a:t>I want to shed light on a critical issue that affects millions of lives globally: heart disease. </a:t>
            </a:r>
          </a:p>
          <a:p>
            <a:pPr algn="l"/>
            <a:endParaRPr lang="en-US" b="0" i="0" dirty="0">
              <a:solidFill>
                <a:srgbClr val="0D0D0D"/>
              </a:solidFill>
              <a:effectLst/>
              <a:latin typeface="Söhne"/>
            </a:endParaRPr>
          </a:p>
          <a:p>
            <a:pPr algn="l"/>
            <a:r>
              <a:rPr lang="en-US" b="0" i="0" dirty="0">
                <a:solidFill>
                  <a:srgbClr val="0D0D0D"/>
                </a:solidFill>
                <a:effectLst/>
                <a:latin typeface="Söhne"/>
              </a:rPr>
              <a:t>As we delve into this topic, it's crucial to recognize its significance. </a:t>
            </a:r>
          </a:p>
          <a:p>
            <a:pPr algn="l"/>
            <a:endParaRPr lang="en-US" b="0" i="0" dirty="0">
              <a:solidFill>
                <a:srgbClr val="0D0D0D"/>
              </a:solidFill>
              <a:effectLst/>
              <a:latin typeface="Söhne"/>
            </a:endParaRPr>
          </a:p>
          <a:p>
            <a:pPr algn="l"/>
            <a:r>
              <a:rPr lang="en-US" b="0" i="0" dirty="0">
                <a:solidFill>
                  <a:srgbClr val="0D0D0D"/>
                </a:solidFill>
                <a:effectLst/>
                <a:latin typeface="Söhne"/>
              </a:rPr>
              <a:t>Heart disease isn't just a health concern—</a:t>
            </a:r>
            <a:r>
              <a:rPr lang="en-US" b="0" i="0" dirty="0">
                <a:solidFill>
                  <a:srgbClr val="FF0000"/>
                </a:solidFill>
                <a:effectLst/>
                <a:latin typeface="Söhne"/>
              </a:rPr>
              <a:t>it’s the #1 death worldwide.</a:t>
            </a:r>
          </a:p>
          <a:p>
            <a:pPr algn="l"/>
            <a:endParaRPr lang="en-US" b="0" i="0" dirty="0">
              <a:solidFill>
                <a:srgbClr val="0D0D0D"/>
              </a:solidFill>
              <a:effectLst/>
              <a:latin typeface="Söhne"/>
            </a:endParaRPr>
          </a:p>
          <a:p>
            <a:pPr algn="l"/>
            <a:r>
              <a:rPr lang="en-US" b="0" i="0" dirty="0">
                <a:solidFill>
                  <a:srgbClr val="0D0D0D"/>
                </a:solidFill>
                <a:effectLst/>
                <a:latin typeface="Söhne"/>
              </a:rPr>
              <a:t>In the United States alone, the numbers are staggering. </a:t>
            </a:r>
          </a:p>
          <a:p>
            <a:pPr algn="l"/>
            <a:endParaRPr lang="en-US" b="0" i="0" dirty="0">
              <a:solidFill>
                <a:srgbClr val="0D0D0D"/>
              </a:solidFill>
              <a:effectLst/>
              <a:latin typeface="Söhne"/>
            </a:endParaRPr>
          </a:p>
          <a:p>
            <a:pPr algn="l"/>
            <a:r>
              <a:rPr lang="en-US" b="0" i="0" dirty="0">
                <a:solidFill>
                  <a:srgbClr val="0D0D0D"/>
                </a:solidFill>
                <a:effectLst/>
                <a:latin typeface="Söhne"/>
              </a:rPr>
              <a:t>Surpassing even cancer and COVID-19 in recent years, heart disease remains a formidable adversary to public health.</a:t>
            </a:r>
          </a:p>
          <a:p>
            <a:pPr algn="l"/>
            <a:endParaRPr lang="en-US" b="0" i="0" dirty="0">
              <a:solidFill>
                <a:srgbClr val="0D0D0D"/>
              </a:solidFill>
              <a:effectLst/>
              <a:latin typeface="Söhne"/>
            </a:endParaRPr>
          </a:p>
          <a:p>
            <a:pPr algn="l"/>
            <a:r>
              <a:rPr lang="en-US" b="0" i="0" dirty="0">
                <a:solidFill>
                  <a:srgbClr val="0D0D0D"/>
                </a:solidFill>
                <a:effectLst/>
                <a:latin typeface="Söhne"/>
              </a:rPr>
              <a:t>In 2021, it accounted for a shocking 20% of all deaths in the United States. Now, that's a statistic we can't afford to ignore.</a:t>
            </a:r>
          </a:p>
          <a:p>
            <a:pPr algn="l"/>
            <a:endParaRPr lang="en-US" b="0" i="0" dirty="0">
              <a:solidFill>
                <a:srgbClr val="0D0D0D"/>
              </a:solidFill>
              <a:effectLst/>
              <a:latin typeface="Söhne"/>
            </a:endParaRPr>
          </a:p>
          <a:p>
            <a:pPr algn="l"/>
            <a:r>
              <a:rPr lang="en-US" b="0" i="0" dirty="0">
                <a:solidFill>
                  <a:srgbClr val="0D0D0D"/>
                </a:solidFill>
                <a:effectLst/>
                <a:latin typeface="Söhne"/>
              </a:rPr>
              <a:t>But what exactly falls under the umbrella of heart disease? It encompasses major cardiovascular diseases such as acute myocardial infarction, coronary heart disease, heart failure, and strokes.</a:t>
            </a:r>
          </a:p>
          <a:p>
            <a:br>
              <a:rPr lang="en-US" dirty="0"/>
            </a:br>
            <a:endParaRPr lang="en-US" dirty="0"/>
          </a:p>
        </p:txBody>
      </p:sp>
      <p:sp>
        <p:nvSpPr>
          <p:cNvPr id="4" name="Slide Number Placeholder 3"/>
          <p:cNvSpPr>
            <a:spLocks noGrp="1"/>
          </p:cNvSpPr>
          <p:nvPr>
            <p:ph type="sldNum" sz="quarter" idx="5"/>
          </p:nvPr>
        </p:nvSpPr>
        <p:spPr/>
        <p:txBody>
          <a:bodyPr/>
          <a:lstStyle/>
          <a:p>
            <a:fld id="{4332BD82-836A-4B4B-AD57-9239A943BB72}" type="slidenum">
              <a:rPr lang="en-US" smtClean="0"/>
              <a:t>2</a:t>
            </a:fld>
            <a:endParaRPr lang="en-US"/>
          </a:p>
        </p:txBody>
      </p:sp>
    </p:spTree>
    <p:extLst>
      <p:ext uri="{BB962C8B-B14F-4D97-AF65-F5344CB8AC3E}">
        <p14:creationId xmlns:p14="http://schemas.microsoft.com/office/powerpoint/2010/main" val="396470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D0D0D"/>
                </a:solidFill>
                <a:effectLst/>
                <a:latin typeface="Söhne"/>
              </a:rPr>
              <a:t>Now, let's shift our focus to a specific data we've gathered. </a:t>
            </a:r>
          </a:p>
          <a:p>
            <a:pPr algn="l"/>
            <a:endParaRPr lang="en-US" b="0" i="0" dirty="0">
              <a:solidFill>
                <a:srgbClr val="0D0D0D"/>
              </a:solidFill>
              <a:effectLst/>
              <a:latin typeface="Söhne"/>
            </a:endParaRPr>
          </a:p>
          <a:p>
            <a:pPr algn="l"/>
            <a:r>
              <a:rPr lang="en-US" b="0" i="0" dirty="0">
                <a:solidFill>
                  <a:srgbClr val="0D0D0D"/>
                </a:solidFill>
                <a:effectLst/>
                <a:latin typeface="Söhne"/>
              </a:rPr>
              <a:t>This data zooms in on heart disease mortality rates among individuals aged 35 and above in the United States for the year 2014. </a:t>
            </a:r>
          </a:p>
          <a:p>
            <a:pPr algn="l"/>
            <a:endParaRPr lang="en-US" b="0" i="0" dirty="0">
              <a:solidFill>
                <a:srgbClr val="0D0D0D"/>
              </a:solidFill>
              <a:effectLst/>
              <a:latin typeface="Söhne"/>
            </a:endParaRPr>
          </a:p>
          <a:p>
            <a:pPr algn="l"/>
            <a:r>
              <a:rPr lang="en-US" b="0" i="0" dirty="0">
                <a:solidFill>
                  <a:srgbClr val="0D0D0D"/>
                </a:solidFill>
                <a:effectLst/>
                <a:latin typeface="Söhne"/>
              </a:rPr>
              <a:t>It provides mortality rates per 100,000 people for each county for individuals dealing with heart disease. </a:t>
            </a:r>
          </a:p>
          <a:p>
            <a:pPr algn="l"/>
            <a:endParaRPr lang="en-US" b="0" i="0" dirty="0">
              <a:solidFill>
                <a:srgbClr val="0D0D0D"/>
              </a:solidFill>
              <a:effectLst/>
              <a:latin typeface="Söhne"/>
            </a:endParaRPr>
          </a:p>
          <a:p>
            <a:pPr algn="l"/>
            <a:r>
              <a:rPr lang="en-US" b="0" i="0" dirty="0">
                <a:solidFill>
                  <a:srgbClr val="0D0D0D"/>
                </a:solidFill>
                <a:effectLst/>
                <a:latin typeface="Söhne"/>
              </a:rPr>
              <a:t>It includes factors such as gender, race, and geographical location for each county.</a:t>
            </a:r>
          </a:p>
          <a:p>
            <a:pPr algn="l"/>
            <a:r>
              <a:rPr lang="en-US" b="0" i="0" dirty="0">
                <a:solidFill>
                  <a:srgbClr val="0D0D0D"/>
                </a:solidFill>
                <a:effectLst/>
                <a:latin typeface="Söhne"/>
              </a:rPr>
              <a:t> </a:t>
            </a:r>
          </a:p>
          <a:p>
            <a:pPr algn="l"/>
            <a:r>
              <a:rPr lang="en-US" b="0" i="0" dirty="0">
                <a:solidFill>
                  <a:srgbClr val="0D0D0D"/>
                </a:solidFill>
                <a:effectLst/>
                <a:latin typeface="Söhne"/>
              </a:rPr>
              <a:t>Through our research, we hope to raise awareness of how these factors can influence an individual's susceptibility to heart disease and ultimately, mortality outcomes.</a:t>
            </a:r>
          </a:p>
          <a:p>
            <a:pPr algn="l"/>
            <a:endParaRPr lang="en-US" b="0" i="0" dirty="0">
              <a:solidFill>
                <a:srgbClr val="0D0D0D"/>
              </a:solidFill>
              <a:effectLst/>
              <a:latin typeface="Söhne"/>
            </a:endParaRPr>
          </a:p>
          <a:p>
            <a:pPr algn="l"/>
            <a:r>
              <a:rPr lang="en-US" b="0" i="0" dirty="0">
                <a:solidFill>
                  <a:srgbClr val="0D0D0D"/>
                </a:solidFill>
                <a:effectLst/>
                <a:latin typeface="Söhne"/>
              </a:rPr>
              <a:t>In essence, this research isn't just about numbers—it's about people. </a:t>
            </a:r>
          </a:p>
          <a:p>
            <a:pPr algn="l"/>
            <a:endParaRPr lang="en-US" b="0" i="0" dirty="0">
              <a:solidFill>
                <a:srgbClr val="0D0D0D"/>
              </a:solidFill>
              <a:effectLst/>
              <a:latin typeface="Söhne"/>
            </a:endParaRPr>
          </a:p>
          <a:p>
            <a:pPr algn="l"/>
            <a:r>
              <a:rPr lang="en-US" b="0" i="0" dirty="0">
                <a:solidFill>
                  <a:srgbClr val="0D0D0D"/>
                </a:solidFill>
                <a:effectLst/>
                <a:latin typeface="Söhne"/>
              </a:rPr>
              <a:t>It's about uncovering insights that can pave the way for targeted interventions and ultimately save lives.</a:t>
            </a:r>
          </a:p>
          <a:p>
            <a:pPr algn="l"/>
            <a:br>
              <a:rPr lang="en-US" dirty="0"/>
            </a:br>
            <a:endParaRPr lang="en-US" dirty="0"/>
          </a:p>
        </p:txBody>
      </p:sp>
      <p:sp>
        <p:nvSpPr>
          <p:cNvPr id="4" name="Slide Number Placeholder 3"/>
          <p:cNvSpPr>
            <a:spLocks noGrp="1"/>
          </p:cNvSpPr>
          <p:nvPr>
            <p:ph type="sldNum" sz="quarter" idx="5"/>
          </p:nvPr>
        </p:nvSpPr>
        <p:spPr/>
        <p:txBody>
          <a:bodyPr/>
          <a:lstStyle/>
          <a:p>
            <a:fld id="{4332BD82-836A-4B4B-AD57-9239A943BB72}" type="slidenum">
              <a:rPr lang="en-US" smtClean="0"/>
              <a:t>3</a:t>
            </a:fld>
            <a:endParaRPr lang="en-US"/>
          </a:p>
        </p:txBody>
      </p:sp>
    </p:spTree>
    <p:extLst>
      <p:ext uri="{BB962C8B-B14F-4D97-AF65-F5344CB8AC3E}">
        <p14:creationId xmlns:p14="http://schemas.microsoft.com/office/powerpoint/2010/main" val="11738580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D0D0D"/>
                </a:solidFill>
                <a:effectLst/>
                <a:latin typeface="Söhne"/>
              </a:rPr>
              <a:t>We want to investigate why some people are more likely to die from heart disease than others. To do this, we'll look at three main factors:</a:t>
            </a:r>
          </a:p>
          <a:p>
            <a:pPr algn="l"/>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Geographic Location:</a:t>
            </a:r>
            <a:r>
              <a:rPr lang="en-US" b="0" i="0" dirty="0">
                <a:solidFill>
                  <a:srgbClr val="0D0D0D"/>
                </a:solidFill>
                <a:effectLst/>
                <a:latin typeface="Söhne"/>
              </a:rPr>
              <a:t> We'll examine whether heart disease death rates differ depending on where people live, focusing on counties within states.</a:t>
            </a:r>
          </a:p>
          <a:p>
            <a:pPr algn="l">
              <a:buFont typeface="+mj-lt"/>
              <a:buAutoNum type="arabicPeriod"/>
            </a:pPr>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Ethnicity/Race:</a:t>
            </a:r>
            <a:r>
              <a:rPr lang="en-US" b="0" i="0" dirty="0">
                <a:solidFill>
                  <a:srgbClr val="0D0D0D"/>
                </a:solidFill>
                <a:effectLst/>
                <a:latin typeface="Söhne"/>
              </a:rPr>
              <a:t> We'll analyze how belonging to different ethnic groups—such as White, Black, Hispanic, American Indian and Alaskan Native, and Asian and Pacific Islander—affects the likelihood of dying from heart disease.</a:t>
            </a:r>
          </a:p>
          <a:p>
            <a:pPr algn="l">
              <a:buFont typeface="+mj-lt"/>
              <a:buAutoNum type="arabicPeriod"/>
            </a:pPr>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Gender:</a:t>
            </a:r>
            <a:r>
              <a:rPr lang="en-US" b="0" i="0" dirty="0">
                <a:solidFill>
                  <a:srgbClr val="0D0D0D"/>
                </a:solidFill>
                <a:effectLst/>
                <a:latin typeface="Söhne"/>
              </a:rPr>
              <a:t> We'll explore whether being male or female influences the risk of death from heart disease.</a:t>
            </a:r>
          </a:p>
          <a:p>
            <a:pPr algn="l">
              <a:buFont typeface="+mj-lt"/>
              <a:buAutoNum type="arabicPeriod"/>
            </a:pPr>
            <a:endParaRPr lang="en-US" b="0" i="0" dirty="0">
              <a:solidFill>
                <a:srgbClr val="0D0D0D"/>
              </a:solidFill>
              <a:effectLst/>
              <a:latin typeface="Söhne"/>
            </a:endParaRPr>
          </a:p>
          <a:p>
            <a:pPr algn="l">
              <a:buFont typeface="+mj-lt"/>
              <a:buNone/>
            </a:pPr>
            <a:r>
              <a:rPr lang="en-US" b="0" i="0" dirty="0">
                <a:solidFill>
                  <a:srgbClr val="0D0D0D"/>
                </a:solidFill>
                <a:effectLst/>
                <a:latin typeface="Söhne"/>
              </a:rPr>
              <a:t>Understanding how these factors interact can help us identify patterns and develop strategies to reduce the risk of heart disease and improve overall health outcomes. </a:t>
            </a:r>
          </a:p>
        </p:txBody>
      </p:sp>
      <p:sp>
        <p:nvSpPr>
          <p:cNvPr id="4" name="Slide Number Placeholder 3"/>
          <p:cNvSpPr>
            <a:spLocks noGrp="1"/>
          </p:cNvSpPr>
          <p:nvPr>
            <p:ph type="sldNum" sz="quarter" idx="5"/>
          </p:nvPr>
        </p:nvSpPr>
        <p:spPr/>
        <p:txBody>
          <a:bodyPr/>
          <a:lstStyle/>
          <a:p>
            <a:fld id="{4332BD82-836A-4B4B-AD57-9239A943BB72}" type="slidenum">
              <a:rPr lang="en-US" smtClean="0"/>
              <a:t>4</a:t>
            </a:fld>
            <a:endParaRPr lang="en-US"/>
          </a:p>
        </p:txBody>
      </p:sp>
    </p:spTree>
    <p:extLst>
      <p:ext uri="{BB962C8B-B14F-4D97-AF65-F5344CB8AC3E}">
        <p14:creationId xmlns:p14="http://schemas.microsoft.com/office/powerpoint/2010/main" val="1859396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D0D0D"/>
                </a:solidFill>
                <a:effectLst/>
                <a:latin typeface="Söhne"/>
              </a:rPr>
              <a:t>Let's look this bar chart showcasing the differences in heart disease death rates across the nation in the U.S. </a:t>
            </a:r>
          </a:p>
          <a:p>
            <a:pPr algn="l"/>
            <a:endParaRPr lang="en-US" b="0" i="0" dirty="0">
              <a:solidFill>
                <a:srgbClr val="0D0D0D"/>
              </a:solidFill>
              <a:effectLst/>
              <a:latin typeface="Söhne"/>
            </a:endParaRPr>
          </a:p>
          <a:p>
            <a:pPr algn="l"/>
            <a:r>
              <a:rPr lang="en-US" b="0" i="0" dirty="0">
                <a:solidFill>
                  <a:srgbClr val="0D0D0D"/>
                </a:solidFill>
                <a:effectLst/>
                <a:latin typeface="Söhne"/>
              </a:rPr>
              <a:t>This will help us grasp how heart disease varies state to state. As we zoom into different states, we'll notice variations in these rates. </a:t>
            </a:r>
          </a:p>
          <a:p>
            <a:pPr algn="l"/>
            <a:endParaRPr lang="en-US" b="0" i="0" dirty="0">
              <a:solidFill>
                <a:srgbClr val="0D0D0D"/>
              </a:solidFill>
              <a:effectLst/>
              <a:latin typeface="Söhne"/>
            </a:endParaRPr>
          </a:p>
          <a:p>
            <a:pPr algn="l"/>
            <a:r>
              <a:rPr lang="en-US" b="0" i="0" dirty="0">
                <a:solidFill>
                  <a:srgbClr val="0D0D0D"/>
                </a:solidFill>
                <a:effectLst/>
                <a:latin typeface="Söhne"/>
              </a:rPr>
              <a:t>Each bar represents a state, and the height of the bar shows how many people have died from heart disease in that state. </a:t>
            </a:r>
          </a:p>
          <a:p>
            <a:pPr algn="l"/>
            <a:endParaRPr lang="en-US" b="0" i="0" dirty="0">
              <a:solidFill>
                <a:srgbClr val="0D0D0D"/>
              </a:solidFill>
              <a:effectLst/>
              <a:latin typeface="Söhne"/>
            </a:endParaRPr>
          </a:p>
          <a:p>
            <a:pPr algn="l"/>
            <a:r>
              <a:rPr lang="en-US" b="0" i="0" dirty="0">
                <a:solidFill>
                  <a:srgbClr val="0D0D0D"/>
                </a:solidFill>
                <a:effectLst/>
                <a:latin typeface="Söhne"/>
              </a:rPr>
              <a:t>The taller the bar, the more deaths there have been. For instances Texas ranks number one with the highest heart disease deaths and coming in second is Georgia. </a:t>
            </a:r>
          </a:p>
          <a:p>
            <a:pPr algn="l"/>
            <a:endParaRPr lang="en-US" b="0" i="0" dirty="0">
              <a:solidFill>
                <a:srgbClr val="0D0D0D"/>
              </a:solidFill>
              <a:effectLst/>
              <a:latin typeface="Söhne"/>
            </a:endParaRPr>
          </a:p>
          <a:p>
            <a:pPr algn="l"/>
            <a:r>
              <a:rPr lang="en-US" b="0" i="0" dirty="0">
                <a:solidFill>
                  <a:srgbClr val="0D0D0D"/>
                </a:solidFill>
                <a:effectLst/>
                <a:latin typeface="Söhne"/>
              </a:rPr>
              <a:t>On the opposite end with the lowest heart disease deaths is Hawaii and Delaware.</a:t>
            </a:r>
          </a:p>
          <a:p>
            <a:pPr algn="l"/>
            <a:endParaRPr lang="en-US" b="0" i="0" dirty="0">
              <a:solidFill>
                <a:srgbClr val="0D0D0D"/>
              </a:solidFill>
              <a:effectLst/>
              <a:latin typeface="Söhne"/>
            </a:endParaRPr>
          </a:p>
          <a:p>
            <a:pPr algn="l"/>
            <a:r>
              <a:rPr lang="en-US" b="0" i="0" dirty="0">
                <a:solidFill>
                  <a:srgbClr val="0D0D0D"/>
                </a:solidFill>
                <a:effectLst/>
                <a:latin typeface="Söhne"/>
              </a:rPr>
              <a:t>We must determine which factors contributed to these extremes. </a:t>
            </a:r>
          </a:p>
          <a:p>
            <a:pPr algn="l"/>
            <a:endParaRPr lang="en-US" b="0" i="0" dirty="0">
              <a:solidFill>
                <a:srgbClr val="0D0D0D"/>
              </a:solidFill>
              <a:effectLst/>
              <a:latin typeface="Söhne"/>
            </a:endParaRPr>
          </a:p>
          <a:p>
            <a:pPr algn="l"/>
            <a:r>
              <a:rPr lang="en-US" b="0" i="0" dirty="0">
                <a:solidFill>
                  <a:srgbClr val="0D0D0D"/>
                </a:solidFill>
                <a:effectLst/>
                <a:latin typeface="Söhne"/>
              </a:rPr>
              <a:t>We need to determine if this information influenced by the quality of healthcare, income, lifestyle choices, resources available., or etc.</a:t>
            </a:r>
          </a:p>
        </p:txBody>
      </p:sp>
      <p:sp>
        <p:nvSpPr>
          <p:cNvPr id="4" name="Slide Number Placeholder 3"/>
          <p:cNvSpPr>
            <a:spLocks noGrp="1"/>
          </p:cNvSpPr>
          <p:nvPr>
            <p:ph type="sldNum" sz="quarter" idx="5"/>
          </p:nvPr>
        </p:nvSpPr>
        <p:spPr/>
        <p:txBody>
          <a:bodyPr/>
          <a:lstStyle/>
          <a:p>
            <a:fld id="{4332BD82-836A-4B4B-AD57-9239A943BB72}" type="slidenum">
              <a:rPr lang="en-US" smtClean="0"/>
              <a:t>5</a:t>
            </a:fld>
            <a:endParaRPr lang="en-US"/>
          </a:p>
        </p:txBody>
      </p:sp>
    </p:spTree>
    <p:extLst>
      <p:ext uri="{BB962C8B-B14F-4D97-AF65-F5344CB8AC3E}">
        <p14:creationId xmlns:p14="http://schemas.microsoft.com/office/powerpoint/2010/main" val="12243042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D0D0D"/>
                </a:solidFill>
                <a:effectLst/>
                <a:latin typeface="Söhne"/>
              </a:rPr>
              <a:t>We'll investigate the mortality rates due to heart disease and discuss the balance in representation between genders.</a:t>
            </a:r>
          </a:p>
          <a:p>
            <a:pPr algn="l"/>
            <a:endParaRPr lang="en-US" b="0" i="0" dirty="0">
              <a:solidFill>
                <a:srgbClr val="0D0D0D"/>
              </a:solidFill>
              <a:effectLst/>
              <a:latin typeface="Söhne"/>
            </a:endParaRPr>
          </a:p>
          <a:p>
            <a:pPr algn="l"/>
            <a:r>
              <a:rPr lang="en-US" b="0" i="0" dirty="0">
                <a:solidFill>
                  <a:srgbClr val="0D0D0D"/>
                </a:solidFill>
                <a:effectLst/>
                <a:latin typeface="Söhne"/>
              </a:rPr>
              <a:t>Look at this bar graph. You see two bars – blue representing males and orange representing females.</a:t>
            </a:r>
          </a:p>
          <a:p>
            <a:pPr algn="l"/>
            <a:endParaRPr lang="en-US" b="0" i="0" dirty="0">
              <a:solidFill>
                <a:srgbClr val="0D0D0D"/>
              </a:solidFill>
              <a:effectLst/>
              <a:latin typeface="Söhne"/>
            </a:endParaRPr>
          </a:p>
          <a:p>
            <a:pPr algn="l"/>
            <a:r>
              <a:rPr lang="en-US" b="0" i="0" dirty="0">
                <a:solidFill>
                  <a:srgbClr val="0D0D0D"/>
                </a:solidFill>
                <a:effectLst/>
                <a:latin typeface="Söhne"/>
              </a:rPr>
              <a:t>What's noteworthy here is the balance; the bars are almost the same height. </a:t>
            </a:r>
          </a:p>
          <a:p>
            <a:pPr algn="l"/>
            <a:endParaRPr lang="en-US" b="0" i="0" dirty="0">
              <a:solidFill>
                <a:srgbClr val="0D0D0D"/>
              </a:solidFill>
              <a:effectLst/>
              <a:latin typeface="Söhne"/>
            </a:endParaRPr>
          </a:p>
          <a:p>
            <a:pPr algn="l"/>
            <a:r>
              <a:rPr lang="en-US" b="0" i="0" dirty="0">
                <a:solidFill>
                  <a:srgbClr val="0D0D0D"/>
                </a:solidFill>
                <a:effectLst/>
                <a:latin typeface="Söhne"/>
              </a:rPr>
              <a:t>This means we have nearly an equal number of men and women in our data, giving us a clear, UNBIASED view of how heart disease impacts both genders.</a:t>
            </a:r>
          </a:p>
          <a:p>
            <a:pPr algn="l"/>
            <a:endParaRPr lang="en-US" b="0" i="0" dirty="0">
              <a:solidFill>
                <a:srgbClr val="0D0D0D"/>
              </a:solidFill>
              <a:effectLst/>
              <a:latin typeface="Söhne"/>
            </a:endParaRPr>
          </a:p>
          <a:p>
            <a:pPr algn="l"/>
            <a:r>
              <a:rPr lang="en-US" b="0" i="0" dirty="0">
                <a:solidFill>
                  <a:srgbClr val="0D0D0D"/>
                </a:solidFill>
                <a:effectLst/>
                <a:latin typeface="Söhne"/>
              </a:rPr>
              <a:t>Now, although our data seems well-balanced, it doesn't mean that the risks are the same. </a:t>
            </a:r>
          </a:p>
          <a:p>
            <a:pPr algn="l"/>
            <a:endParaRPr lang="en-US" b="0" i="0" dirty="0">
              <a:solidFill>
                <a:srgbClr val="0D0D0D"/>
              </a:solidFill>
              <a:effectLst/>
              <a:latin typeface="Söhne"/>
            </a:endParaRPr>
          </a:p>
          <a:p>
            <a:pPr algn="l"/>
            <a:r>
              <a:rPr lang="en-US" b="0" i="0" dirty="0">
                <a:solidFill>
                  <a:srgbClr val="0D0D0D"/>
                </a:solidFill>
                <a:effectLst/>
                <a:latin typeface="Söhne"/>
              </a:rPr>
              <a:t>Men and women can experience different symptoms, risk factors, and even outcomes when it comes to heart disease. </a:t>
            </a:r>
          </a:p>
          <a:p>
            <a:pPr algn="l"/>
            <a:endParaRPr lang="en-US" b="0" i="0" dirty="0">
              <a:solidFill>
                <a:srgbClr val="0D0D0D"/>
              </a:solidFill>
              <a:effectLst/>
              <a:latin typeface="Söhne"/>
            </a:endParaRPr>
          </a:p>
          <a:p>
            <a:pPr algn="l"/>
            <a:r>
              <a:rPr lang="en-US" b="0" i="0" dirty="0">
                <a:solidFill>
                  <a:srgbClr val="0D0D0D"/>
                </a:solidFill>
                <a:effectLst/>
                <a:latin typeface="Söhne"/>
              </a:rPr>
              <a:t>Studies show that men who have lower levels of estrogen could be a factor. Men are more likely to drink alcohol, they experience more stress, and less likely to visit the doctors.</a:t>
            </a:r>
          </a:p>
          <a:p>
            <a:pPr algn="l"/>
            <a:endParaRPr lang="en-US" b="0" i="0" dirty="0">
              <a:solidFill>
                <a:srgbClr val="0D0D0D"/>
              </a:solidFill>
              <a:effectLst/>
              <a:latin typeface="Söhne"/>
            </a:endParaRPr>
          </a:p>
          <a:p>
            <a:pPr algn="l"/>
            <a:r>
              <a:rPr lang="en-US" b="0" i="0" dirty="0">
                <a:solidFill>
                  <a:srgbClr val="0D0D0D"/>
                </a:solidFill>
                <a:effectLst/>
                <a:latin typeface="Söhne"/>
              </a:rPr>
              <a:t>For females, some factors may include menopause and a reduction of estrogen levels. Women are more susceptible to autoimmune disease and high rate of depression and anxiety which are contributing factors for an increase in heart disease.</a:t>
            </a:r>
          </a:p>
        </p:txBody>
      </p:sp>
      <p:sp>
        <p:nvSpPr>
          <p:cNvPr id="4" name="Slide Number Placeholder 3"/>
          <p:cNvSpPr>
            <a:spLocks noGrp="1"/>
          </p:cNvSpPr>
          <p:nvPr>
            <p:ph type="sldNum" sz="quarter" idx="5"/>
          </p:nvPr>
        </p:nvSpPr>
        <p:spPr/>
        <p:txBody>
          <a:bodyPr/>
          <a:lstStyle/>
          <a:p>
            <a:fld id="{4332BD82-836A-4B4B-AD57-9239A943BB72}" type="slidenum">
              <a:rPr lang="en-US" smtClean="0"/>
              <a:t>6</a:t>
            </a:fld>
            <a:endParaRPr lang="en-US"/>
          </a:p>
        </p:txBody>
      </p:sp>
    </p:spTree>
    <p:extLst>
      <p:ext uri="{BB962C8B-B14F-4D97-AF65-F5344CB8AC3E}">
        <p14:creationId xmlns:p14="http://schemas.microsoft.com/office/powerpoint/2010/main" val="2190913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0" dirty="0">
                <a:latin typeface="+mn-lt"/>
                <a:cs typeface="Aldhabi" panose="020F0502020204030204" pitchFamily="34" charset="0"/>
              </a:rPr>
              <a:t>Boxplot</a:t>
            </a:r>
          </a:p>
          <a:p>
            <a:endParaRPr lang="en-US" sz="1400" b="0" dirty="0">
              <a:latin typeface="+mn-lt"/>
              <a:cs typeface="Aldhabi" panose="020F0502020204030204" pitchFamily="34" charset="0"/>
            </a:endParaRPr>
          </a:p>
          <a:p>
            <a:pPr marL="0" indent="0" algn="l">
              <a:buFont typeface="Arial" panose="020B0604020202020204" pitchFamily="34" charset="0"/>
              <a:buNone/>
            </a:pPr>
            <a:r>
              <a:rPr lang="en-US" sz="1400" b="0" i="0" dirty="0">
                <a:solidFill>
                  <a:srgbClr val="0D0D0D"/>
                </a:solidFill>
                <a:effectLst/>
                <a:latin typeface="+mn-lt"/>
                <a:cs typeface="Aldhabi" panose="020F0502020204030204" pitchFamily="34" charset="0"/>
              </a:rPr>
              <a:t>In the visual to the left, we call this a boxplot, we're looking at boxes that represent the range of heart disease death rates for different ethnic groups. </a:t>
            </a:r>
          </a:p>
          <a:p>
            <a:pPr marL="0" indent="0" algn="l">
              <a:buFont typeface="Arial" panose="020B0604020202020204" pitchFamily="34" charset="0"/>
              <a:buNone/>
            </a:pPr>
            <a:endParaRPr lang="en-US" sz="1400" b="0" i="0" dirty="0">
              <a:solidFill>
                <a:srgbClr val="0D0D0D"/>
              </a:solidFill>
              <a:effectLst/>
              <a:latin typeface="+mn-lt"/>
              <a:cs typeface="Aldhabi" panose="020F0502020204030204" pitchFamily="34" charset="0"/>
            </a:endParaRPr>
          </a:p>
          <a:p>
            <a:pPr marL="0" indent="0" algn="l">
              <a:buFont typeface="Arial" panose="020B0604020202020204" pitchFamily="34" charset="0"/>
              <a:buNone/>
            </a:pPr>
            <a:r>
              <a:rPr lang="en-US" sz="1400" b="0" i="0" dirty="0">
                <a:solidFill>
                  <a:srgbClr val="0D0D0D"/>
                </a:solidFill>
                <a:effectLst/>
                <a:latin typeface="+mn-lt"/>
                <a:cs typeface="Aldhabi" panose="020F0502020204030204" pitchFamily="34" charset="0"/>
              </a:rPr>
              <a:t>The middle line is the middle where most people fall—it's the average rate for that ethnic group. The group who has the highest average, has the most deaths due to heart disease.</a:t>
            </a:r>
          </a:p>
          <a:p>
            <a:pPr marL="0" indent="0" algn="l">
              <a:buFont typeface="Arial" panose="020B0604020202020204" pitchFamily="34" charset="0"/>
              <a:buNone/>
            </a:pPr>
            <a:endParaRPr lang="en-US" sz="1400" b="0" i="0" dirty="0">
              <a:solidFill>
                <a:srgbClr val="0D0D0D"/>
              </a:solidFill>
              <a:effectLst/>
              <a:latin typeface="+mn-lt"/>
              <a:cs typeface="Aldhabi" panose="020F0502020204030204" pitchFamily="34" charset="0"/>
            </a:endParaRPr>
          </a:p>
          <a:p>
            <a:pPr marL="0" indent="0" algn="l">
              <a:buFont typeface="Arial" panose="020B0604020202020204" pitchFamily="34" charset="0"/>
              <a:buNone/>
            </a:pPr>
            <a:r>
              <a:rPr lang="en-US" sz="1400" b="0" i="0" dirty="0">
                <a:solidFill>
                  <a:srgbClr val="0D0D0D"/>
                </a:solidFill>
                <a:effectLst/>
                <a:latin typeface="+mn-lt"/>
                <a:cs typeface="Aldhabi" panose="020F0502020204030204" pitchFamily="34" charset="0"/>
              </a:rPr>
              <a:t>Sometimes you'll see dots above or below the boxes. We call these outliers. These represent rates that are much higher or lower than most of the others—they're the exceptions to the rule.</a:t>
            </a:r>
          </a:p>
          <a:p>
            <a:pPr marL="0" indent="0">
              <a:buFont typeface="Arial" panose="020B0604020202020204" pitchFamily="34" charset="0"/>
              <a:buNone/>
            </a:pPr>
            <a:endParaRPr lang="en-US" sz="1400" b="0" i="0" dirty="0">
              <a:solidFill>
                <a:srgbClr val="0D0D0D"/>
              </a:solidFill>
              <a:effectLst/>
              <a:latin typeface="+mn-lt"/>
              <a:cs typeface="Aldhabi" panose="020F0502020204030204" pitchFamily="34" charset="0"/>
            </a:endParaRPr>
          </a:p>
          <a:p>
            <a:pPr marL="0" indent="0">
              <a:buFont typeface="Arial" panose="020B0604020202020204" pitchFamily="34" charset="0"/>
              <a:buNone/>
            </a:pPr>
            <a:r>
              <a:rPr lang="en-US" sz="1400" b="0" i="0" dirty="0">
                <a:solidFill>
                  <a:srgbClr val="0D0D0D"/>
                </a:solidFill>
                <a:effectLst/>
                <a:latin typeface="+mn-lt"/>
                <a:cs typeface="Aldhabi" panose="020F0502020204030204" pitchFamily="34" charset="0"/>
              </a:rPr>
              <a:t>We need to know what factors affect heart disease. Is it healthcare, specific lifestyle choices, or genetic predispositions?</a:t>
            </a:r>
          </a:p>
          <a:p>
            <a:pPr marL="0" indent="0">
              <a:buFont typeface="Arial" panose="020B0604020202020204" pitchFamily="34" charset="0"/>
              <a:buNone/>
            </a:pPr>
            <a:endParaRPr lang="en-US" sz="1400" b="0" i="0" dirty="0">
              <a:solidFill>
                <a:srgbClr val="0D0D0D"/>
              </a:solidFill>
              <a:effectLst/>
              <a:latin typeface="+mn-lt"/>
              <a:cs typeface="Aldhabi" panose="020F0502020204030204" pitchFamily="34" charset="0"/>
            </a:endParaRPr>
          </a:p>
          <a:p>
            <a:endParaRPr lang="en-US" sz="1400" b="0" i="0" dirty="0">
              <a:solidFill>
                <a:srgbClr val="0D0D0D"/>
              </a:solidFill>
              <a:effectLst/>
              <a:latin typeface="+mn-lt"/>
              <a:cs typeface="Aldhabi" panose="020F0502020204030204" pitchFamily="34" charset="0"/>
            </a:endParaRPr>
          </a:p>
          <a:p>
            <a:r>
              <a:rPr lang="en-US" sz="1400" b="0" i="0" dirty="0">
                <a:solidFill>
                  <a:srgbClr val="0D0D0D"/>
                </a:solidFill>
                <a:effectLst/>
                <a:latin typeface="+mn-lt"/>
                <a:cs typeface="Aldhabi" panose="020F0502020204030204" pitchFamily="34" charset="0"/>
              </a:rPr>
              <a:t>Bar Graph</a:t>
            </a:r>
          </a:p>
          <a:p>
            <a:endParaRPr lang="en-US" sz="1400" b="0" i="0" dirty="0">
              <a:solidFill>
                <a:srgbClr val="0D0D0D"/>
              </a:solidFill>
              <a:effectLst/>
              <a:latin typeface="+mn-lt"/>
              <a:cs typeface="Aldhabi" panose="020F0502020204030204" pitchFamily="34" charset="0"/>
            </a:endParaRPr>
          </a:p>
          <a:p>
            <a:r>
              <a:rPr lang="en-US" sz="1400" b="0" i="0" dirty="0">
                <a:solidFill>
                  <a:srgbClr val="0D0D0D"/>
                </a:solidFill>
                <a:effectLst/>
                <a:latin typeface="+mn-lt"/>
                <a:cs typeface="Aldhabi" panose="020F0502020204030204" pitchFamily="34" charset="0"/>
              </a:rPr>
              <a:t>Now looking at the right, The tallest bar, had the highest number of cases representing whites. </a:t>
            </a:r>
          </a:p>
          <a:p>
            <a:endParaRPr lang="en-US" sz="1400" b="0" i="0" dirty="0">
              <a:solidFill>
                <a:srgbClr val="0D0D0D"/>
              </a:solidFill>
              <a:effectLst/>
              <a:latin typeface="+mn-lt"/>
              <a:cs typeface="Aldhab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dirty="0">
                <a:solidFill>
                  <a:srgbClr val="0D0D0D"/>
                </a:solidFill>
                <a:effectLst/>
                <a:latin typeface="+mn-lt"/>
                <a:cs typeface="Aldhabi" panose="020F0502020204030204" pitchFamily="34" charset="0"/>
              </a:rPr>
              <a:t>On the other end of the spectrum, the shortest bar corresponds to American Indian and Alaskan Native.</a:t>
            </a:r>
          </a:p>
          <a:p>
            <a:endParaRPr lang="en-US" sz="1400" b="0" i="0" dirty="0">
              <a:solidFill>
                <a:srgbClr val="0D0D0D"/>
              </a:solidFill>
              <a:effectLst/>
              <a:latin typeface="+mn-lt"/>
              <a:cs typeface="Aldhabi" panose="020F0502020204030204" pitchFamily="34" charset="0"/>
            </a:endParaRPr>
          </a:p>
          <a:p>
            <a:r>
              <a:rPr lang="en-US" sz="1400" b="0" i="0" dirty="0">
                <a:solidFill>
                  <a:srgbClr val="0D0D0D"/>
                </a:solidFill>
                <a:effectLst/>
                <a:latin typeface="+mn-lt"/>
                <a:cs typeface="Aldhabi" panose="020F0502020204030204" pitchFamily="34" charset="0"/>
              </a:rPr>
              <a:t>This visual comparison makes it clear that heart disease does not impact all communities equally, and some groups may need more targeted health interventions and resources to reduce their risk.</a:t>
            </a:r>
          </a:p>
          <a:p>
            <a:endParaRPr lang="en-US" sz="1400" b="0" i="0" dirty="0">
              <a:solidFill>
                <a:srgbClr val="0D0D0D"/>
              </a:solidFill>
              <a:effectLst/>
              <a:latin typeface="+mn-lt"/>
              <a:cs typeface="Aldhabi" panose="020F0502020204030204" pitchFamily="34" charset="0"/>
            </a:endParaRPr>
          </a:p>
          <a:p>
            <a:r>
              <a:rPr lang="en-US" sz="1400" b="0" i="0" dirty="0">
                <a:solidFill>
                  <a:srgbClr val="0D0D0D"/>
                </a:solidFill>
                <a:effectLst/>
                <a:latin typeface="+mn-lt"/>
                <a:cs typeface="Aldhabi" panose="020F0502020204030204" pitchFamily="34" charset="0"/>
              </a:rPr>
              <a:t>This method is a common practice in research to help identify disparities and potential factors contributing to differences in health outcomes across racial lines.</a:t>
            </a:r>
            <a:endParaRPr lang="en-US" sz="1400" b="0" dirty="0">
              <a:latin typeface="+mn-lt"/>
              <a:cs typeface="Aldhabi" panose="020F0502020204030204" pitchFamily="34" charset="0"/>
            </a:endParaRPr>
          </a:p>
        </p:txBody>
      </p:sp>
      <p:sp>
        <p:nvSpPr>
          <p:cNvPr id="4" name="Slide Number Placeholder 3"/>
          <p:cNvSpPr>
            <a:spLocks noGrp="1"/>
          </p:cNvSpPr>
          <p:nvPr>
            <p:ph type="sldNum" sz="quarter" idx="5"/>
          </p:nvPr>
        </p:nvSpPr>
        <p:spPr/>
        <p:txBody>
          <a:bodyPr/>
          <a:lstStyle/>
          <a:p>
            <a:fld id="{4332BD82-836A-4B4B-AD57-9239A943BB72}" type="slidenum">
              <a:rPr lang="en-US" smtClean="0"/>
              <a:t>7</a:t>
            </a:fld>
            <a:endParaRPr lang="en-US"/>
          </a:p>
        </p:txBody>
      </p:sp>
    </p:spTree>
    <p:extLst>
      <p:ext uri="{BB962C8B-B14F-4D97-AF65-F5344CB8AC3E}">
        <p14:creationId xmlns:p14="http://schemas.microsoft.com/office/powerpoint/2010/main" val="36546709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2/25/24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2/25/24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2/25/24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2/25/24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2/25/24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2/25/24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2/25/24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2/25/24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2/25/24</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2/25/24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2/25/24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2/25/24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2/25/24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2/25/24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2/25/24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2/25/24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2/25/24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2/25/24</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5.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10.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5.xml"/><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9.xml"/><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6.xml"/><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4.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2176F-BC5D-9598-63E9-0ABA21DCE922}"/>
              </a:ext>
            </a:extLst>
          </p:cNvPr>
          <p:cNvSpPr>
            <a:spLocks noGrp="1"/>
          </p:cNvSpPr>
          <p:nvPr>
            <p:ph type="ctrTitle"/>
          </p:nvPr>
        </p:nvSpPr>
        <p:spPr>
          <a:xfrm>
            <a:off x="680322" y="2896994"/>
            <a:ext cx="8144134" cy="1373070"/>
          </a:xfrm>
        </p:spPr>
        <p:txBody>
          <a:bodyPr/>
          <a:lstStyle/>
          <a:p>
            <a:r>
              <a:rPr lang="en-US" sz="5500" dirty="0"/>
              <a:t>Factors Influencing Heart Disease Death Rates</a:t>
            </a:r>
          </a:p>
        </p:txBody>
      </p:sp>
      <p:sp>
        <p:nvSpPr>
          <p:cNvPr id="3" name="Subtitle 2">
            <a:extLst>
              <a:ext uri="{FF2B5EF4-FFF2-40B4-BE49-F238E27FC236}">
                <a16:creationId xmlns:a16="http://schemas.microsoft.com/office/drawing/2014/main" id="{0CFD4F1E-F5C6-3A4F-2F57-E87F66C0E2F3}"/>
              </a:ext>
            </a:extLst>
          </p:cNvPr>
          <p:cNvSpPr>
            <a:spLocks noGrp="1"/>
          </p:cNvSpPr>
          <p:nvPr>
            <p:ph type="subTitle" idx="1"/>
          </p:nvPr>
        </p:nvSpPr>
        <p:spPr>
          <a:xfrm>
            <a:off x="680322" y="4394039"/>
            <a:ext cx="8144134" cy="515586"/>
          </a:xfrm>
        </p:spPr>
        <p:txBody>
          <a:bodyPr>
            <a:normAutofit/>
          </a:bodyPr>
          <a:lstStyle/>
          <a:p>
            <a:r>
              <a:rPr lang="en-US" dirty="0"/>
              <a:t>Outhai Xayavongsa (Thai) and Aaron Ramirez, Presenters</a:t>
            </a:r>
          </a:p>
          <a:p>
            <a:endParaRPr lang="en-US" dirty="0"/>
          </a:p>
        </p:txBody>
      </p:sp>
      <p:pic>
        <p:nvPicPr>
          <p:cNvPr id="69" name="Audio 68">
            <a:extLst>
              <a:ext uri="{FF2B5EF4-FFF2-40B4-BE49-F238E27FC236}">
                <a16:creationId xmlns:a16="http://schemas.microsoft.com/office/drawing/2014/main" id="{4DDFCA7A-DE90-2621-5388-1853249A5AD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08027811"/>
      </p:ext>
    </p:extLst>
  </p:cSld>
  <p:clrMapOvr>
    <a:masterClrMapping/>
  </p:clrMapOvr>
  <mc:AlternateContent xmlns:mc="http://schemas.openxmlformats.org/markup-compatibility/2006">
    <mc:Choice xmlns:p14="http://schemas.microsoft.com/office/powerpoint/2010/main" Requires="p14">
      <p:transition spd="slow" p14:dur="1500" advTm="8027">
        <p:split orient="vert"/>
      </p:transition>
    </mc:Choice>
    <mc:Fallback>
      <p:transition spd="slow" advTm="8027">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5021D5E-3360-CC9A-0BBE-35A85425624D}"/>
              </a:ext>
            </a:extLst>
          </p:cNvPr>
          <p:cNvSpPr/>
          <p:nvPr/>
        </p:nvSpPr>
        <p:spPr>
          <a:xfrm>
            <a:off x="1187358" y="2111165"/>
            <a:ext cx="4299892" cy="434812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138C33-7B24-59E8-A14C-6691D5742A84}"/>
              </a:ext>
            </a:extLst>
          </p:cNvPr>
          <p:cNvSpPr>
            <a:spLocks noGrp="1"/>
          </p:cNvSpPr>
          <p:nvPr>
            <p:ph type="title"/>
          </p:nvPr>
        </p:nvSpPr>
        <p:spPr/>
        <p:txBody>
          <a:bodyPr/>
          <a:lstStyle/>
          <a:p>
            <a:r>
              <a:rPr lang="en-US" dirty="0"/>
              <a:t>Understanding Heart Disease</a:t>
            </a:r>
          </a:p>
        </p:txBody>
      </p:sp>
      <p:sp>
        <p:nvSpPr>
          <p:cNvPr id="3" name="Content Placeholder 2">
            <a:extLst>
              <a:ext uri="{FF2B5EF4-FFF2-40B4-BE49-F238E27FC236}">
                <a16:creationId xmlns:a16="http://schemas.microsoft.com/office/drawing/2014/main" id="{1EA05514-1F83-CCB7-2AB4-477F1B81CCFD}"/>
              </a:ext>
            </a:extLst>
          </p:cNvPr>
          <p:cNvSpPr>
            <a:spLocks noGrp="1"/>
          </p:cNvSpPr>
          <p:nvPr>
            <p:ph idx="1"/>
          </p:nvPr>
        </p:nvSpPr>
        <p:spPr>
          <a:xfrm>
            <a:off x="6096000" y="2263444"/>
            <a:ext cx="3874769" cy="3969461"/>
          </a:xfrm>
        </p:spPr>
        <p:txBody>
          <a:bodyPr>
            <a:normAutofit lnSpcReduction="10000"/>
          </a:bodyPr>
          <a:lstStyle/>
          <a:p>
            <a:r>
              <a:rPr lang="en-US" dirty="0"/>
              <a:t># 1 death worldwide</a:t>
            </a:r>
          </a:p>
          <a:p>
            <a:r>
              <a:rPr lang="en-US" dirty="0"/>
              <a:t>Surpassing Cancer and Covid-19</a:t>
            </a:r>
          </a:p>
          <a:p>
            <a:r>
              <a:rPr lang="en-US" dirty="0"/>
              <a:t>2021 – 20% of all deaths in the U.S.</a:t>
            </a:r>
          </a:p>
          <a:p>
            <a:r>
              <a:rPr lang="en-US" dirty="0"/>
              <a:t>Cardiovascular diseases</a:t>
            </a:r>
          </a:p>
          <a:p>
            <a:pPr lvl="1"/>
            <a:r>
              <a:rPr lang="en-US" dirty="0"/>
              <a:t>Acute Myocardial infarction</a:t>
            </a:r>
          </a:p>
          <a:p>
            <a:pPr lvl="1"/>
            <a:r>
              <a:rPr lang="en-US" dirty="0"/>
              <a:t>Coronary Heart disease</a:t>
            </a:r>
          </a:p>
          <a:p>
            <a:pPr lvl="1"/>
            <a:r>
              <a:rPr lang="en-US" dirty="0"/>
              <a:t>Heart Failure</a:t>
            </a:r>
          </a:p>
          <a:p>
            <a:pPr lvl="1"/>
            <a:r>
              <a:rPr lang="en-US" dirty="0"/>
              <a:t>Strokes</a:t>
            </a:r>
          </a:p>
        </p:txBody>
      </p:sp>
      <p:sp>
        <p:nvSpPr>
          <p:cNvPr id="6" name="TextBox 5">
            <a:extLst>
              <a:ext uri="{FF2B5EF4-FFF2-40B4-BE49-F238E27FC236}">
                <a16:creationId xmlns:a16="http://schemas.microsoft.com/office/drawing/2014/main" id="{3FF0B620-F0E0-5C4C-DF34-D30AFCE2F44D}"/>
              </a:ext>
            </a:extLst>
          </p:cNvPr>
          <p:cNvSpPr txBox="1"/>
          <p:nvPr/>
        </p:nvSpPr>
        <p:spPr>
          <a:xfrm>
            <a:off x="1097280" y="6472057"/>
            <a:ext cx="4572000" cy="276999"/>
          </a:xfrm>
          <a:prstGeom prst="rect">
            <a:avLst/>
          </a:prstGeom>
          <a:noFill/>
        </p:spPr>
        <p:txBody>
          <a:bodyPr wrap="square" rtlCol="0">
            <a:spAutoFit/>
          </a:bodyPr>
          <a:lstStyle/>
          <a:p>
            <a:r>
              <a:rPr lang="en-US" sz="1200" dirty="0"/>
              <a:t>(One in Five Deaths in the U.S. Caused by Heart Disease, 2024)</a:t>
            </a:r>
          </a:p>
        </p:txBody>
      </p:sp>
      <p:pic>
        <p:nvPicPr>
          <p:cNvPr id="1028" name="Picture 4" descr="Infographic: What Are the Leading Causes of Death in the U.S.? | Statista">
            <a:extLst>
              <a:ext uri="{FF2B5EF4-FFF2-40B4-BE49-F238E27FC236}">
                <a16:creationId xmlns:a16="http://schemas.microsoft.com/office/drawing/2014/main" id="{EA0C56ED-6AC3-CE18-20BE-A8806193505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14721" y="2225592"/>
            <a:ext cx="4045166" cy="404516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3A40AF7-E9DF-0EE5-D87D-DE08DA31A4DA}"/>
              </a:ext>
            </a:extLst>
          </p:cNvPr>
          <p:cNvSpPr txBox="1"/>
          <p:nvPr/>
        </p:nvSpPr>
        <p:spPr>
          <a:xfrm>
            <a:off x="6096000" y="6472056"/>
            <a:ext cx="2045777" cy="276999"/>
          </a:xfrm>
          <a:prstGeom prst="rect">
            <a:avLst/>
          </a:prstGeom>
          <a:noFill/>
        </p:spPr>
        <p:txBody>
          <a:bodyPr wrap="square" rtlCol="0">
            <a:spAutoFit/>
          </a:bodyPr>
          <a:lstStyle/>
          <a:p>
            <a:r>
              <a:rPr lang="en-US" sz="1200" kern="0" dirty="0">
                <a:effectLst/>
                <a:latin typeface="Times New Roman" panose="02020603050405020304" pitchFamily="18" charset="0"/>
                <a:ea typeface="Times New Roman" panose="02020603050405020304" pitchFamily="18" charset="0"/>
              </a:rPr>
              <a:t>(Xu et al., 2022)</a:t>
            </a:r>
            <a:r>
              <a:rPr lang="en-US" sz="1200" dirty="0">
                <a:effectLst/>
              </a:rPr>
              <a:t> </a:t>
            </a:r>
            <a:endParaRPr lang="en-US" sz="1200" dirty="0"/>
          </a:p>
        </p:txBody>
      </p:sp>
      <p:pic>
        <p:nvPicPr>
          <p:cNvPr id="1072" name="Audio 1071">
            <a:extLst>
              <a:ext uri="{FF2B5EF4-FFF2-40B4-BE49-F238E27FC236}">
                <a16:creationId xmlns:a16="http://schemas.microsoft.com/office/drawing/2014/main" id="{210EF7DE-E519-D654-0E88-C2873CAE057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81983368"/>
      </p:ext>
    </p:extLst>
  </p:cSld>
  <p:clrMapOvr>
    <a:masterClrMapping/>
  </p:clrMapOvr>
  <p:transition spd="med" advTm="51511">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7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7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110DFC-3CFB-9FCA-702A-EA78AF228A39}"/>
              </a:ext>
            </a:extLst>
          </p:cNvPr>
          <p:cNvSpPr/>
          <p:nvPr/>
        </p:nvSpPr>
        <p:spPr>
          <a:xfrm>
            <a:off x="869998" y="2062688"/>
            <a:ext cx="5687878" cy="468122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138C33-7B24-59E8-A14C-6691D5742A84}"/>
              </a:ext>
            </a:extLst>
          </p:cNvPr>
          <p:cNvSpPr>
            <a:spLocks noGrp="1"/>
          </p:cNvSpPr>
          <p:nvPr>
            <p:ph type="title"/>
          </p:nvPr>
        </p:nvSpPr>
        <p:spPr/>
        <p:txBody>
          <a:bodyPr/>
          <a:lstStyle/>
          <a:p>
            <a:r>
              <a:rPr lang="en-US" dirty="0"/>
              <a:t>Understanding Heart Disease</a:t>
            </a:r>
          </a:p>
        </p:txBody>
      </p:sp>
      <p:sp>
        <p:nvSpPr>
          <p:cNvPr id="3" name="Content Placeholder 2">
            <a:extLst>
              <a:ext uri="{FF2B5EF4-FFF2-40B4-BE49-F238E27FC236}">
                <a16:creationId xmlns:a16="http://schemas.microsoft.com/office/drawing/2014/main" id="{1EA05514-1F83-CCB7-2AB4-477F1B81CCFD}"/>
              </a:ext>
            </a:extLst>
          </p:cNvPr>
          <p:cNvSpPr>
            <a:spLocks noGrp="1"/>
          </p:cNvSpPr>
          <p:nvPr>
            <p:ph idx="1"/>
          </p:nvPr>
        </p:nvSpPr>
        <p:spPr>
          <a:xfrm>
            <a:off x="6787766" y="2292672"/>
            <a:ext cx="4534235" cy="4221259"/>
          </a:xfrm>
        </p:spPr>
        <p:txBody>
          <a:bodyPr>
            <a:normAutofit/>
          </a:bodyPr>
          <a:lstStyle/>
          <a:p>
            <a:r>
              <a:rPr lang="en-US" dirty="0"/>
              <a:t>35 years+ in the U.S. for 2014</a:t>
            </a:r>
          </a:p>
          <a:p>
            <a:r>
              <a:rPr lang="en-US" dirty="0"/>
              <a:t>Mortality rates per 100,000 people per county.</a:t>
            </a:r>
          </a:p>
          <a:p>
            <a:r>
              <a:rPr lang="en-US" dirty="0"/>
              <a:t>Gender, race, and location</a:t>
            </a:r>
          </a:p>
          <a:p>
            <a:pPr lvl="1"/>
            <a:r>
              <a:rPr lang="en-US" dirty="0"/>
              <a:t>Analyze individual-level data</a:t>
            </a:r>
          </a:p>
          <a:p>
            <a:pPr lvl="1"/>
            <a:r>
              <a:rPr lang="en-US" dirty="0"/>
              <a:t>Factors that influence heart disease</a:t>
            </a:r>
          </a:p>
        </p:txBody>
      </p:sp>
      <p:pic>
        <p:nvPicPr>
          <p:cNvPr id="9" name="Picture 8" descr="A map of the united states&#10;&#10;Description automatically generated">
            <a:extLst>
              <a:ext uri="{FF2B5EF4-FFF2-40B4-BE49-F238E27FC236}">
                <a16:creationId xmlns:a16="http://schemas.microsoft.com/office/drawing/2014/main" id="{55529F78-C0BF-E3BE-A7DC-82BBD5EB048A}"/>
              </a:ext>
            </a:extLst>
          </p:cNvPr>
          <p:cNvPicPr>
            <a:picLocks noChangeAspect="1"/>
          </p:cNvPicPr>
          <p:nvPr/>
        </p:nvPicPr>
        <p:blipFill>
          <a:blip r:embed="rId5"/>
          <a:stretch>
            <a:fillRect/>
          </a:stretch>
        </p:blipFill>
        <p:spPr>
          <a:xfrm>
            <a:off x="1099889" y="2190677"/>
            <a:ext cx="5228096" cy="4276241"/>
          </a:xfrm>
          <a:prstGeom prst="rect">
            <a:avLst/>
          </a:prstGeom>
        </p:spPr>
      </p:pic>
      <p:sp>
        <p:nvSpPr>
          <p:cNvPr id="10" name="TextBox 9">
            <a:extLst>
              <a:ext uri="{FF2B5EF4-FFF2-40B4-BE49-F238E27FC236}">
                <a16:creationId xmlns:a16="http://schemas.microsoft.com/office/drawing/2014/main" id="{B069E6DB-B020-AD7D-AB70-CA330034658B}"/>
              </a:ext>
            </a:extLst>
          </p:cNvPr>
          <p:cNvSpPr txBox="1"/>
          <p:nvPr/>
        </p:nvSpPr>
        <p:spPr>
          <a:xfrm>
            <a:off x="1113293" y="6466918"/>
            <a:ext cx="5457987" cy="276999"/>
          </a:xfrm>
          <a:prstGeom prst="rect">
            <a:avLst/>
          </a:prstGeom>
          <a:noFill/>
        </p:spPr>
        <p:txBody>
          <a:bodyPr wrap="square" rtlCol="0">
            <a:spAutoFit/>
          </a:bodyPr>
          <a:lstStyle/>
          <a:p>
            <a:r>
              <a:rPr lang="en-US" sz="1200" dirty="0"/>
              <a:t>(Heart Disease Death Rates Vary Widely Across the US, Map Reveals, 2017)</a:t>
            </a:r>
          </a:p>
        </p:txBody>
      </p:sp>
      <p:sp>
        <p:nvSpPr>
          <p:cNvPr id="11" name="TextBox 10">
            <a:extLst>
              <a:ext uri="{FF2B5EF4-FFF2-40B4-BE49-F238E27FC236}">
                <a16:creationId xmlns:a16="http://schemas.microsoft.com/office/drawing/2014/main" id="{A27355DA-ACC2-B093-6DD2-05522A506462}"/>
              </a:ext>
            </a:extLst>
          </p:cNvPr>
          <p:cNvSpPr txBox="1"/>
          <p:nvPr/>
        </p:nvSpPr>
        <p:spPr>
          <a:xfrm>
            <a:off x="8473129" y="6466918"/>
            <a:ext cx="3642102" cy="276999"/>
          </a:xfrm>
          <a:prstGeom prst="rect">
            <a:avLst/>
          </a:prstGeom>
          <a:noFill/>
        </p:spPr>
        <p:txBody>
          <a:bodyPr wrap="square" rtlCol="0">
            <a:spAutoFit/>
          </a:bodyPr>
          <a:lstStyle/>
          <a:p>
            <a:r>
              <a:rPr lang="en-US" sz="1200" kern="0" dirty="0">
                <a:effectLst/>
                <a:latin typeface="Times New Roman" panose="02020603050405020304" pitchFamily="18" charset="0"/>
                <a:ea typeface="Times New Roman" panose="02020603050405020304" pitchFamily="18" charset="0"/>
              </a:rPr>
              <a:t>(U.S. Department of Health &amp; Human Services, 2023</a:t>
            </a:r>
            <a:r>
              <a:rPr lang="en-US" sz="1200" kern="0" dirty="0">
                <a:latin typeface="Times New Roman" panose="02020603050405020304" pitchFamily="18" charset="0"/>
                <a:ea typeface="Times New Roman" panose="02020603050405020304" pitchFamily="18" charset="0"/>
              </a:rPr>
              <a:t>)</a:t>
            </a:r>
            <a:endParaRPr lang="en-US" sz="1200" dirty="0"/>
          </a:p>
        </p:txBody>
      </p:sp>
      <p:pic>
        <p:nvPicPr>
          <p:cNvPr id="87" name="Audio 86">
            <a:extLst>
              <a:ext uri="{FF2B5EF4-FFF2-40B4-BE49-F238E27FC236}">
                <a16:creationId xmlns:a16="http://schemas.microsoft.com/office/drawing/2014/main" id="{2B904781-76D6-97AA-9A57-C38C6256C90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43769380"/>
      </p:ext>
    </p:extLst>
  </p:cSld>
  <p:clrMapOvr>
    <a:masterClrMapping/>
  </p:clrMapOvr>
  <mc:AlternateContent xmlns:mc="http://schemas.openxmlformats.org/markup-compatibility/2006">
    <mc:Choice xmlns:p14="http://schemas.microsoft.com/office/powerpoint/2010/main" Requires="p14">
      <p:transition spd="med" p14:dur="700" advTm="54602">
        <p:fade/>
      </p:transition>
    </mc:Choice>
    <mc:Fallback>
      <p:transition spd="med" advTm="546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3CB6D9E-9ECA-324D-4B3F-0BD45229A0C1}"/>
              </a:ext>
            </a:extLst>
          </p:cNvPr>
          <p:cNvSpPr/>
          <p:nvPr/>
        </p:nvSpPr>
        <p:spPr>
          <a:xfrm>
            <a:off x="370114" y="838200"/>
            <a:ext cx="10918372" cy="318951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484D8D-CB28-DC4B-94B8-FDBAC7485A46}"/>
              </a:ext>
            </a:extLst>
          </p:cNvPr>
          <p:cNvSpPr>
            <a:spLocks noGrp="1"/>
          </p:cNvSpPr>
          <p:nvPr>
            <p:ph type="title"/>
          </p:nvPr>
        </p:nvSpPr>
        <p:spPr>
          <a:xfrm>
            <a:off x="680322" y="761999"/>
            <a:ext cx="9613858" cy="3440347"/>
          </a:xfrm>
        </p:spPr>
        <p:txBody>
          <a:bodyPr>
            <a:normAutofit/>
          </a:bodyPr>
          <a:lstStyle/>
          <a:p>
            <a:r>
              <a:rPr lang="en-US" sz="2700" dirty="0"/>
              <a:t>- Geographical Location – County / State</a:t>
            </a:r>
            <a:br>
              <a:rPr lang="en-US" sz="2700" dirty="0"/>
            </a:br>
            <a:br>
              <a:rPr lang="en-US" sz="2700" dirty="0"/>
            </a:br>
            <a:r>
              <a:rPr lang="en-US" sz="2700" dirty="0"/>
              <a:t>- Ethnicity/Race –White, Black, Hispanic, American Indian and Alaskan Native, and Asian and Pacific Islander </a:t>
            </a:r>
            <a:br>
              <a:rPr lang="en-US" sz="2700" dirty="0"/>
            </a:br>
            <a:br>
              <a:rPr lang="en-US" sz="2700" dirty="0"/>
            </a:br>
            <a:r>
              <a:rPr lang="en-US" sz="2700" dirty="0"/>
              <a:t>- Gender – Male vs Female</a:t>
            </a:r>
            <a:br>
              <a:rPr lang="en-US" dirty="0"/>
            </a:br>
            <a:endParaRPr lang="en-US" dirty="0"/>
          </a:p>
        </p:txBody>
      </p:sp>
      <p:sp>
        <p:nvSpPr>
          <p:cNvPr id="3" name="Text Placeholder 2">
            <a:extLst>
              <a:ext uri="{FF2B5EF4-FFF2-40B4-BE49-F238E27FC236}">
                <a16:creationId xmlns:a16="http://schemas.microsoft.com/office/drawing/2014/main" id="{AF2C67EC-CB8E-5736-E2B4-CBFFC2C194A3}"/>
              </a:ext>
            </a:extLst>
          </p:cNvPr>
          <p:cNvSpPr>
            <a:spLocks noGrp="1"/>
          </p:cNvSpPr>
          <p:nvPr>
            <p:ph type="body" sz="half" idx="2"/>
          </p:nvPr>
        </p:nvSpPr>
        <p:spPr>
          <a:xfrm>
            <a:off x="370115" y="4711615"/>
            <a:ext cx="8819606" cy="1090789"/>
          </a:xfrm>
        </p:spPr>
        <p:txBody>
          <a:bodyPr>
            <a:normAutofit/>
          </a:bodyPr>
          <a:lstStyle/>
          <a:p>
            <a:r>
              <a:rPr lang="en-US" sz="3600" b="0" i="0" dirty="0">
                <a:effectLst/>
                <a:latin typeface="+mj-lt"/>
              </a:rPr>
              <a:t>Factors that Impact of Location, Ethnicity, and Gender</a:t>
            </a:r>
            <a:endParaRPr lang="en-US" sz="3600" dirty="0">
              <a:latin typeface="+mj-lt"/>
            </a:endParaRPr>
          </a:p>
        </p:txBody>
      </p:sp>
      <p:pic>
        <p:nvPicPr>
          <p:cNvPr id="81" name="Audio 80">
            <a:extLst>
              <a:ext uri="{FF2B5EF4-FFF2-40B4-BE49-F238E27FC236}">
                <a16:creationId xmlns:a16="http://schemas.microsoft.com/office/drawing/2014/main" id="{7A34BEE7-EEC5-43DC-6592-40C06733AD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535011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44349">
        <p159:morph option="byObject"/>
      </p:transition>
    </mc:Choice>
    <mc:Fallback>
      <p:transition spd="slow" advTm="443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0" name="Picture 10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1" name="Picture 110">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2" name="Picture 111">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13" name="Rectangle 112">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4" name="Rectangle 113">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15" name="Rectangle 114">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 name="Picture 102">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16" name="Rectangle 115">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graph of a heart disease&#10;&#10;Description automatically generated with medium confidence">
            <a:extLst>
              <a:ext uri="{FF2B5EF4-FFF2-40B4-BE49-F238E27FC236}">
                <a16:creationId xmlns:a16="http://schemas.microsoft.com/office/drawing/2014/main" id="{29908C92-68B4-25CF-EE2A-05FE9F231BDD}"/>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886383" y="1141320"/>
            <a:ext cx="7948063" cy="4828101"/>
          </a:xfrm>
          <a:prstGeom prst="rect">
            <a:avLst/>
          </a:prstGeom>
          <a:ln>
            <a:noFill/>
          </a:ln>
          <a:effectLst>
            <a:outerShdw blurRad="76200" dist="63500" dir="5040000" algn="tl" rotWithShape="0">
              <a:srgbClr val="000000">
                <a:alpha val="41000"/>
              </a:srgbClr>
            </a:outerShdw>
          </a:effectLst>
        </p:spPr>
      </p:pic>
      <p:sp>
        <p:nvSpPr>
          <p:cNvPr id="117" name="Rectangle 116">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14262A9-2C9B-4AFB-5F3F-E2BB679380A2}"/>
              </a:ext>
            </a:extLst>
          </p:cNvPr>
          <p:cNvSpPr>
            <a:spLocks noGrp="1"/>
          </p:cNvSpPr>
          <p:nvPr>
            <p:ph type="title"/>
          </p:nvPr>
        </p:nvSpPr>
        <p:spPr>
          <a:xfrm>
            <a:off x="860612" y="753228"/>
            <a:ext cx="3955832" cy="1108516"/>
          </a:xfrm>
        </p:spPr>
        <p:txBody>
          <a:bodyPr vert="horz" lIns="91440" tIns="45720" rIns="91440" bIns="45720" rtlCol="0" anchor="ctr">
            <a:normAutofit/>
          </a:bodyPr>
          <a:lstStyle/>
          <a:p>
            <a:r>
              <a:rPr lang="en-US" dirty="0"/>
              <a:t>What are the influential factors of heart disease within the states?</a:t>
            </a:r>
          </a:p>
        </p:txBody>
      </p:sp>
      <p:pic>
        <p:nvPicPr>
          <p:cNvPr id="109" name="Picture 108">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4" name="Text Placeholder 3">
            <a:extLst>
              <a:ext uri="{FF2B5EF4-FFF2-40B4-BE49-F238E27FC236}">
                <a16:creationId xmlns:a16="http://schemas.microsoft.com/office/drawing/2014/main" id="{1FEC3E97-FCA2-2FF1-31A1-4047D73BBE40}"/>
              </a:ext>
            </a:extLst>
          </p:cNvPr>
          <p:cNvSpPr>
            <a:spLocks noGrp="1"/>
          </p:cNvSpPr>
          <p:nvPr>
            <p:ph type="body" sz="half" idx="2"/>
          </p:nvPr>
        </p:nvSpPr>
        <p:spPr>
          <a:xfrm>
            <a:off x="680322" y="2336873"/>
            <a:ext cx="3058048" cy="3599316"/>
          </a:xfrm>
        </p:spPr>
        <p:txBody>
          <a:bodyPr vert="horz" lIns="91440" tIns="45720" rIns="91440" bIns="45720" rtlCol="0">
            <a:normAutofit/>
          </a:bodyPr>
          <a:lstStyle/>
          <a:p>
            <a:pPr indent="-228600">
              <a:buFont typeface="Arial" panose="020B0604020202020204" pitchFamily="34" charset="0"/>
              <a:buChar char="•"/>
            </a:pPr>
            <a:r>
              <a:rPr lang="en-US" sz="1400" dirty="0"/>
              <a:t>Heart disease by states</a:t>
            </a:r>
          </a:p>
          <a:p>
            <a:pPr indent="-228600">
              <a:buFont typeface="Arial" panose="020B0604020202020204" pitchFamily="34" charset="0"/>
              <a:buChar char="•"/>
            </a:pPr>
            <a:r>
              <a:rPr lang="en-US" sz="1400" dirty="0"/>
              <a:t>Tall = more deaths</a:t>
            </a:r>
            <a:endParaRPr lang="en-US" sz="1200" dirty="0"/>
          </a:p>
          <a:p>
            <a:pPr indent="-228600">
              <a:buFont typeface="Arial" panose="020B0604020202020204" pitchFamily="34" charset="0"/>
              <a:buChar char="•"/>
            </a:pPr>
            <a:r>
              <a:rPr lang="en-US" sz="1400" dirty="0"/>
              <a:t>#1 Texas</a:t>
            </a:r>
          </a:p>
          <a:p>
            <a:pPr indent="-228600">
              <a:buFont typeface="Arial" panose="020B0604020202020204" pitchFamily="34" charset="0"/>
              <a:buChar char="•"/>
            </a:pPr>
            <a:r>
              <a:rPr lang="en-US" sz="1400" dirty="0"/>
              <a:t>#2 Georgia</a:t>
            </a:r>
          </a:p>
          <a:p>
            <a:pPr indent="-228600">
              <a:buFont typeface="Arial" panose="020B0604020202020204" pitchFamily="34" charset="0"/>
              <a:buChar char="•"/>
            </a:pPr>
            <a:r>
              <a:rPr lang="en-US" sz="1400" dirty="0"/>
              <a:t>Lowest = Hawaii &amp; Delaware</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Influential factors</a:t>
            </a:r>
          </a:p>
          <a:p>
            <a:pPr lvl="1" indent="-228600">
              <a:buFont typeface="Arial" panose="020B0604020202020204" pitchFamily="34" charset="0"/>
              <a:buChar char="•"/>
            </a:pPr>
            <a:r>
              <a:rPr lang="en-US" sz="1200" dirty="0"/>
              <a:t>Healthcare</a:t>
            </a:r>
          </a:p>
          <a:p>
            <a:pPr lvl="1" indent="-228600">
              <a:buFont typeface="Arial" panose="020B0604020202020204" pitchFamily="34" charset="0"/>
              <a:buChar char="•"/>
            </a:pPr>
            <a:r>
              <a:rPr lang="en-US" sz="1200" dirty="0"/>
              <a:t>Income</a:t>
            </a:r>
          </a:p>
          <a:p>
            <a:pPr lvl="1" indent="-228600">
              <a:buFont typeface="Arial" panose="020B0604020202020204" pitchFamily="34" charset="0"/>
              <a:buChar char="•"/>
            </a:pPr>
            <a:r>
              <a:rPr lang="en-US" sz="1200" dirty="0"/>
              <a:t>Lifestyle</a:t>
            </a:r>
          </a:p>
          <a:p>
            <a:pPr lvl="1" indent="-228600">
              <a:buFont typeface="Arial" panose="020B0604020202020204" pitchFamily="34" charset="0"/>
              <a:buChar char="•"/>
            </a:pPr>
            <a:r>
              <a:rPr lang="en-US" sz="1200" dirty="0"/>
              <a:t>Resources</a:t>
            </a:r>
          </a:p>
          <a:p>
            <a:pPr lvl="1" indent="-228600">
              <a:buFont typeface="Arial" panose="020B0604020202020204" pitchFamily="34" charset="0"/>
              <a:buChar char="•"/>
            </a:pPr>
            <a:r>
              <a:rPr lang="en-US" sz="1200" dirty="0"/>
              <a:t>Etc.</a:t>
            </a:r>
          </a:p>
        </p:txBody>
      </p:sp>
      <p:sp>
        <p:nvSpPr>
          <p:cNvPr id="3" name="TextBox 2">
            <a:extLst>
              <a:ext uri="{FF2B5EF4-FFF2-40B4-BE49-F238E27FC236}">
                <a16:creationId xmlns:a16="http://schemas.microsoft.com/office/drawing/2014/main" id="{0C46E4F4-CEDD-0801-B344-0CA3CF51C544}"/>
              </a:ext>
            </a:extLst>
          </p:cNvPr>
          <p:cNvSpPr txBox="1"/>
          <p:nvPr/>
        </p:nvSpPr>
        <p:spPr>
          <a:xfrm>
            <a:off x="645974" y="6120095"/>
            <a:ext cx="2192554" cy="276999"/>
          </a:xfrm>
          <a:prstGeom prst="rect">
            <a:avLst/>
          </a:prstGeom>
          <a:noFill/>
        </p:spPr>
        <p:txBody>
          <a:bodyPr wrap="square" rtlCol="0">
            <a:spAutoFit/>
          </a:bodyPr>
          <a:lstStyle/>
          <a:p>
            <a:r>
              <a:rPr lang="en-US" sz="1200" dirty="0"/>
              <a:t>(</a:t>
            </a:r>
            <a:r>
              <a:rPr lang="en-US" sz="1200" dirty="0" err="1"/>
              <a:t>Kreatsoulas</a:t>
            </a:r>
            <a:r>
              <a:rPr lang="en-US" sz="1200" dirty="0"/>
              <a:t> &amp; Anand, 2010)</a:t>
            </a:r>
          </a:p>
        </p:txBody>
      </p:sp>
      <p:sp>
        <p:nvSpPr>
          <p:cNvPr id="5" name="TextBox 4">
            <a:extLst>
              <a:ext uri="{FF2B5EF4-FFF2-40B4-BE49-F238E27FC236}">
                <a16:creationId xmlns:a16="http://schemas.microsoft.com/office/drawing/2014/main" id="{CAAD8F4D-8096-358F-90FB-3F5AB5BC6751}"/>
              </a:ext>
            </a:extLst>
          </p:cNvPr>
          <p:cNvSpPr txBox="1"/>
          <p:nvPr/>
        </p:nvSpPr>
        <p:spPr>
          <a:xfrm>
            <a:off x="5129728" y="6080514"/>
            <a:ext cx="6416298" cy="276999"/>
          </a:xfrm>
          <a:prstGeom prst="rect">
            <a:avLst/>
          </a:prstGeom>
          <a:noFill/>
        </p:spPr>
        <p:txBody>
          <a:bodyPr wrap="square" rtlCol="0">
            <a:spAutoFit/>
          </a:bodyPr>
          <a:lstStyle/>
          <a:p>
            <a:r>
              <a:rPr lang="en-US" sz="1200" dirty="0">
                <a:solidFill>
                  <a:schemeClr val="bg1"/>
                </a:solidFill>
              </a:rPr>
              <a:t>Figure 1: Bar Graph of Heart Disease Mortality Death Rate on State (Overall)</a:t>
            </a:r>
          </a:p>
        </p:txBody>
      </p:sp>
      <p:pic>
        <p:nvPicPr>
          <p:cNvPr id="51" name="Audio 50">
            <a:extLst>
              <a:ext uri="{FF2B5EF4-FFF2-40B4-BE49-F238E27FC236}">
                <a16:creationId xmlns:a16="http://schemas.microsoft.com/office/drawing/2014/main" id="{C1E7FB1D-BAE0-DAA0-1885-0539520C709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694238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50564">
        <p159:morph option="byObject"/>
      </p:transition>
    </mc:Choice>
    <mc:Fallback>
      <p:transition spd="slow" advTm="5056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0" name="Picture 6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2" name="Picture 7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4" name="Picture 7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76" name="Rectangle 7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8" name="Rectangle 7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80" name="Picture 79">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82" name="Picture 81">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4" name="Rectangle 83">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B67C9F0-4E04-25A2-B958-CF83FD5AB1FE}"/>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sz="2400" dirty="0">
                <a:solidFill>
                  <a:srgbClr val="FFFFFF"/>
                </a:solidFill>
              </a:rPr>
              <a:t>Heart Disease mortality between Males vs. Females</a:t>
            </a:r>
          </a:p>
        </p:txBody>
      </p:sp>
      <p:pic>
        <p:nvPicPr>
          <p:cNvPr id="88" name="Picture 87">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4" name="Text Placeholder 3">
            <a:extLst>
              <a:ext uri="{FF2B5EF4-FFF2-40B4-BE49-F238E27FC236}">
                <a16:creationId xmlns:a16="http://schemas.microsoft.com/office/drawing/2014/main" id="{B6026895-07E9-67DC-ED1E-D87519DABB06}"/>
              </a:ext>
            </a:extLst>
          </p:cNvPr>
          <p:cNvSpPr>
            <a:spLocks noGrp="1"/>
          </p:cNvSpPr>
          <p:nvPr>
            <p:ph type="body" sz="half" idx="2"/>
          </p:nvPr>
        </p:nvSpPr>
        <p:spPr>
          <a:xfrm>
            <a:off x="522514" y="2231965"/>
            <a:ext cx="4110319" cy="1315171"/>
          </a:xfrm>
        </p:spPr>
        <p:txBody>
          <a:bodyPr vert="horz" lIns="91440" tIns="45720" rIns="91440" bIns="45720" rtlCol="0">
            <a:normAutofit fontScale="92500" lnSpcReduction="20000"/>
          </a:bodyPr>
          <a:lstStyle/>
          <a:p>
            <a:pPr marL="285750" indent="-285750">
              <a:buFont typeface="Arial" panose="020B0604020202020204" pitchFamily="34" charset="0"/>
              <a:buChar char="•"/>
            </a:pPr>
            <a:r>
              <a:rPr lang="en-US" sz="1700" dirty="0">
                <a:solidFill>
                  <a:srgbClr val="FFFFFF"/>
                </a:solidFill>
              </a:rPr>
              <a:t>Males and Females about the same height</a:t>
            </a:r>
          </a:p>
          <a:p>
            <a:pPr marL="285750" indent="-285750">
              <a:buFont typeface="Arial" panose="020B0604020202020204" pitchFamily="34" charset="0"/>
              <a:buChar char="•"/>
            </a:pPr>
            <a:r>
              <a:rPr lang="en-US" sz="1700" dirty="0">
                <a:solidFill>
                  <a:srgbClr val="FFFFFF"/>
                </a:solidFill>
              </a:rPr>
              <a:t>Heart disease is unbiased</a:t>
            </a:r>
          </a:p>
          <a:p>
            <a:pPr marL="285750" indent="-285750">
              <a:buFont typeface="Arial" panose="020B0604020202020204" pitchFamily="34" charset="0"/>
              <a:buChar char="•"/>
            </a:pPr>
            <a:r>
              <a:rPr lang="en-US" sz="1700" dirty="0">
                <a:solidFill>
                  <a:srgbClr val="FFFFFF"/>
                </a:solidFill>
              </a:rPr>
              <a:t>Risk are different</a:t>
            </a:r>
          </a:p>
          <a:p>
            <a:pPr marL="0" lvl="1">
              <a:spcBef>
                <a:spcPts val="1000"/>
              </a:spcBef>
            </a:pPr>
            <a:r>
              <a:rPr lang="en-US" dirty="0">
                <a:solidFill>
                  <a:srgbClr val="FFFFFF"/>
                </a:solidFill>
              </a:rPr>
              <a:t>	</a:t>
            </a:r>
          </a:p>
        </p:txBody>
      </p:sp>
      <p:sp useBgFill="1">
        <p:nvSpPr>
          <p:cNvPr id="90" name="Rectangle 89">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4" descr="A blue and orange rectangles&#10;&#10;Description automatically generated">
            <a:extLst>
              <a:ext uri="{FF2B5EF4-FFF2-40B4-BE49-F238E27FC236}">
                <a16:creationId xmlns:a16="http://schemas.microsoft.com/office/drawing/2014/main" id="{F8902A61-B69C-9464-BA43-4F982136332F}"/>
              </a:ext>
            </a:extLst>
          </p:cNvPr>
          <p:cNvPicPr>
            <a:picLocks noGrp="1" noChangeAspect="1"/>
          </p:cNvPicPr>
          <p:nvPr>
            <p:ph type="pic" idx="1"/>
          </p:nvPr>
        </p:nvPicPr>
        <p:blipFill>
          <a:blip r:embed="rId8">
            <a:extLst>
              <a:ext uri="{28A0092B-C50C-407E-A947-70E740481C1C}">
                <a14:useLocalDpi xmlns:a14="http://schemas.microsoft.com/office/drawing/2010/main" val="0"/>
              </a:ext>
            </a:extLst>
          </a:blip>
          <a:srcRect t="22" b="22"/>
          <a:stretch>
            <a:fillRect/>
          </a:stretch>
        </p:blipFill>
        <p:spPr>
          <a:xfrm>
            <a:off x="5104063" y="945397"/>
            <a:ext cx="6444681" cy="5083443"/>
          </a:xfrm>
          <a:prstGeom prst="rect">
            <a:avLst/>
          </a:prstGeom>
          <a:ln>
            <a:noFill/>
          </a:ln>
          <a:effectLst/>
        </p:spPr>
      </p:pic>
      <p:sp>
        <p:nvSpPr>
          <p:cNvPr id="13" name="Rectangle 12">
            <a:extLst>
              <a:ext uri="{FF2B5EF4-FFF2-40B4-BE49-F238E27FC236}">
                <a16:creationId xmlns:a16="http://schemas.microsoft.com/office/drawing/2014/main" id="{6AF558A9-F6FD-3C06-68D8-A00536674602}"/>
              </a:ext>
            </a:extLst>
          </p:cNvPr>
          <p:cNvSpPr/>
          <p:nvPr/>
        </p:nvSpPr>
        <p:spPr>
          <a:xfrm>
            <a:off x="2529170" y="3389117"/>
            <a:ext cx="1741747" cy="243731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Text Placeholder 3">
            <a:extLst>
              <a:ext uri="{FF2B5EF4-FFF2-40B4-BE49-F238E27FC236}">
                <a16:creationId xmlns:a16="http://schemas.microsoft.com/office/drawing/2014/main" id="{0AA55CE2-9D73-E6F4-B955-04FC9289A39C}"/>
              </a:ext>
            </a:extLst>
          </p:cNvPr>
          <p:cNvSpPr txBox="1">
            <a:spLocks/>
          </p:cNvSpPr>
          <p:nvPr/>
        </p:nvSpPr>
        <p:spPr>
          <a:xfrm>
            <a:off x="2529171" y="3428999"/>
            <a:ext cx="1834768" cy="2232709"/>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lvl="1">
              <a:spcBef>
                <a:spcPts val="1000"/>
              </a:spcBef>
            </a:pPr>
            <a:r>
              <a:rPr lang="en-US" dirty="0">
                <a:solidFill>
                  <a:srgbClr val="FFFFFF"/>
                </a:solidFill>
              </a:rPr>
              <a:t>Women</a:t>
            </a:r>
          </a:p>
          <a:p>
            <a:pPr marL="285750" lvl="1" indent="-285750">
              <a:spcBef>
                <a:spcPts val="1000"/>
              </a:spcBef>
              <a:buFont typeface="Arial" panose="020B0604020202020204" pitchFamily="34" charset="0"/>
              <a:buChar char="•"/>
            </a:pPr>
            <a:r>
              <a:rPr lang="en-US" dirty="0">
                <a:solidFill>
                  <a:srgbClr val="FFFFFF"/>
                </a:solidFill>
              </a:rPr>
              <a:t>Menopause</a:t>
            </a:r>
          </a:p>
          <a:p>
            <a:pPr marL="285750" lvl="1" indent="-285750">
              <a:spcBef>
                <a:spcPts val="1000"/>
              </a:spcBef>
              <a:buFont typeface="Arial" panose="020B0604020202020204" pitchFamily="34" charset="0"/>
              <a:buChar char="•"/>
            </a:pPr>
            <a:r>
              <a:rPr lang="en-US" dirty="0">
                <a:solidFill>
                  <a:srgbClr val="FFFFFF"/>
                </a:solidFill>
              </a:rPr>
              <a:t>Less Estrogen</a:t>
            </a:r>
          </a:p>
          <a:p>
            <a:pPr marL="285750" lvl="1" indent="-285750">
              <a:spcBef>
                <a:spcPts val="1000"/>
              </a:spcBef>
              <a:buFont typeface="Arial" panose="020B0604020202020204" pitchFamily="34" charset="0"/>
              <a:buChar char="•"/>
            </a:pPr>
            <a:r>
              <a:rPr lang="en-US" dirty="0">
                <a:solidFill>
                  <a:srgbClr val="FFFFFF"/>
                </a:solidFill>
              </a:rPr>
              <a:t>Autoimmune disease</a:t>
            </a:r>
          </a:p>
          <a:p>
            <a:pPr marL="285750" lvl="1" indent="-285750">
              <a:spcBef>
                <a:spcPts val="1000"/>
              </a:spcBef>
              <a:buFont typeface="Arial" panose="020B0604020202020204" pitchFamily="34" charset="0"/>
              <a:buChar char="•"/>
            </a:pPr>
            <a:r>
              <a:rPr lang="en-US" dirty="0">
                <a:solidFill>
                  <a:srgbClr val="FFFFFF"/>
                </a:solidFill>
              </a:rPr>
              <a:t>High Depression &amp; Anxiety	</a:t>
            </a:r>
          </a:p>
        </p:txBody>
      </p:sp>
      <p:sp>
        <p:nvSpPr>
          <p:cNvPr id="10" name="Rectangle 9">
            <a:extLst>
              <a:ext uri="{FF2B5EF4-FFF2-40B4-BE49-F238E27FC236}">
                <a16:creationId xmlns:a16="http://schemas.microsoft.com/office/drawing/2014/main" id="{E3A3C5BD-CC56-1907-53F8-0EDE232EAD5F}"/>
              </a:ext>
            </a:extLst>
          </p:cNvPr>
          <p:cNvSpPr/>
          <p:nvPr/>
        </p:nvSpPr>
        <p:spPr>
          <a:xfrm>
            <a:off x="643256" y="3389116"/>
            <a:ext cx="1797705" cy="244010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Text Placeholder 3">
            <a:extLst>
              <a:ext uri="{FF2B5EF4-FFF2-40B4-BE49-F238E27FC236}">
                <a16:creationId xmlns:a16="http://schemas.microsoft.com/office/drawing/2014/main" id="{49A0E270-A293-4B3A-FCAF-046184131618}"/>
              </a:ext>
            </a:extLst>
          </p:cNvPr>
          <p:cNvSpPr txBox="1">
            <a:spLocks/>
          </p:cNvSpPr>
          <p:nvPr/>
        </p:nvSpPr>
        <p:spPr>
          <a:xfrm>
            <a:off x="691550" y="3267740"/>
            <a:ext cx="1760641" cy="2232709"/>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lvl="1">
              <a:spcBef>
                <a:spcPts val="1000"/>
              </a:spcBef>
            </a:pPr>
            <a:r>
              <a:rPr lang="en-US" dirty="0">
                <a:solidFill>
                  <a:srgbClr val="FFFFFF"/>
                </a:solidFill>
              </a:rPr>
              <a:t>Men</a:t>
            </a:r>
          </a:p>
          <a:p>
            <a:pPr marL="285750" lvl="1" indent="-285750">
              <a:spcBef>
                <a:spcPts val="1000"/>
              </a:spcBef>
              <a:buFont typeface="Arial" panose="020B0604020202020204" pitchFamily="34" charset="0"/>
              <a:buChar char="•"/>
            </a:pPr>
            <a:r>
              <a:rPr lang="en-US" dirty="0">
                <a:solidFill>
                  <a:srgbClr val="FFFFFF"/>
                </a:solidFill>
              </a:rPr>
              <a:t>Lower estrogen</a:t>
            </a:r>
          </a:p>
          <a:p>
            <a:pPr marL="285750" lvl="1" indent="-285750">
              <a:spcBef>
                <a:spcPts val="1000"/>
              </a:spcBef>
              <a:buFont typeface="Arial" panose="020B0604020202020204" pitchFamily="34" charset="0"/>
              <a:buChar char="•"/>
            </a:pPr>
            <a:r>
              <a:rPr lang="en-US" dirty="0">
                <a:solidFill>
                  <a:srgbClr val="FFFFFF"/>
                </a:solidFill>
              </a:rPr>
              <a:t>More alcohol</a:t>
            </a:r>
          </a:p>
          <a:p>
            <a:pPr marL="285750" lvl="1" indent="-285750">
              <a:spcBef>
                <a:spcPts val="1000"/>
              </a:spcBef>
              <a:buFont typeface="Arial" panose="020B0604020202020204" pitchFamily="34" charset="0"/>
              <a:buChar char="•"/>
            </a:pPr>
            <a:r>
              <a:rPr lang="en-US" dirty="0">
                <a:solidFill>
                  <a:srgbClr val="FFFFFF"/>
                </a:solidFill>
              </a:rPr>
              <a:t>More stress</a:t>
            </a:r>
          </a:p>
          <a:p>
            <a:pPr marL="285750" lvl="1" indent="-285750">
              <a:spcBef>
                <a:spcPts val="1000"/>
              </a:spcBef>
              <a:buFont typeface="Arial" panose="020B0604020202020204" pitchFamily="34" charset="0"/>
              <a:buChar char="•"/>
            </a:pPr>
            <a:r>
              <a:rPr lang="en-US" dirty="0">
                <a:solidFill>
                  <a:srgbClr val="FFFFFF"/>
                </a:solidFill>
              </a:rPr>
              <a:t>Less doctors visits	</a:t>
            </a:r>
          </a:p>
        </p:txBody>
      </p:sp>
      <p:sp>
        <p:nvSpPr>
          <p:cNvPr id="3" name="TextBox 2">
            <a:extLst>
              <a:ext uri="{FF2B5EF4-FFF2-40B4-BE49-F238E27FC236}">
                <a16:creationId xmlns:a16="http://schemas.microsoft.com/office/drawing/2014/main" id="{ECCDF149-95D4-28C2-FE2D-8768087670E8}"/>
              </a:ext>
            </a:extLst>
          </p:cNvPr>
          <p:cNvSpPr txBox="1"/>
          <p:nvPr/>
        </p:nvSpPr>
        <p:spPr>
          <a:xfrm>
            <a:off x="649192" y="5902225"/>
            <a:ext cx="3315479" cy="276999"/>
          </a:xfrm>
          <a:prstGeom prst="rect">
            <a:avLst/>
          </a:prstGeom>
          <a:noFill/>
        </p:spPr>
        <p:txBody>
          <a:bodyPr wrap="square" rtlCol="0">
            <a:spAutoFit/>
          </a:bodyPr>
          <a:lstStyle/>
          <a:p>
            <a:r>
              <a:rPr lang="en-US" sz="1200" dirty="0">
                <a:solidFill>
                  <a:schemeClr val="bg1"/>
                </a:solidFill>
              </a:rPr>
              <a:t>(Jhalani, 2022)</a:t>
            </a:r>
          </a:p>
        </p:txBody>
      </p:sp>
      <p:sp>
        <p:nvSpPr>
          <p:cNvPr id="6" name="TextBox 5">
            <a:extLst>
              <a:ext uri="{FF2B5EF4-FFF2-40B4-BE49-F238E27FC236}">
                <a16:creationId xmlns:a16="http://schemas.microsoft.com/office/drawing/2014/main" id="{7666E5D1-1E36-45BF-60C5-8F4E1DC4179C}"/>
              </a:ext>
            </a:extLst>
          </p:cNvPr>
          <p:cNvSpPr txBox="1"/>
          <p:nvPr/>
        </p:nvSpPr>
        <p:spPr>
          <a:xfrm>
            <a:off x="5276090" y="6300696"/>
            <a:ext cx="6075485" cy="276999"/>
          </a:xfrm>
          <a:prstGeom prst="rect">
            <a:avLst/>
          </a:prstGeom>
          <a:noFill/>
        </p:spPr>
        <p:txBody>
          <a:bodyPr wrap="square" rtlCol="0">
            <a:spAutoFit/>
          </a:bodyPr>
          <a:lstStyle/>
          <a:p>
            <a:r>
              <a:rPr lang="en-US" sz="1200" dirty="0"/>
              <a:t>Figure 2: Bar Plot of Heart Disease Mortality Death Rate based on Gender</a:t>
            </a:r>
          </a:p>
        </p:txBody>
      </p:sp>
      <p:pic>
        <p:nvPicPr>
          <p:cNvPr id="99" name="Audio 98">
            <a:extLst>
              <a:ext uri="{FF2B5EF4-FFF2-40B4-BE49-F238E27FC236}">
                <a16:creationId xmlns:a16="http://schemas.microsoft.com/office/drawing/2014/main" id="{22E49139-E7DA-F357-5D3A-A0DD33A83D5C}"/>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98985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advTm="38309">
        <p159:morph option="byObject"/>
      </p:transition>
    </mc:Choice>
    <mc:Fallback>
      <p:transition spd="slow" advTm="3830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CCFD2-89C5-03A9-5952-1D8AEB6DD37A}"/>
              </a:ext>
            </a:extLst>
          </p:cNvPr>
          <p:cNvSpPr>
            <a:spLocks noGrp="1"/>
          </p:cNvSpPr>
          <p:nvPr>
            <p:ph type="title"/>
          </p:nvPr>
        </p:nvSpPr>
        <p:spPr>
          <a:xfrm>
            <a:off x="680319" y="753229"/>
            <a:ext cx="9540641" cy="1080937"/>
          </a:xfrm>
        </p:spPr>
        <p:txBody>
          <a:bodyPr/>
          <a:lstStyle/>
          <a:p>
            <a:r>
              <a:rPr lang="en-US" dirty="0"/>
              <a:t>What are the impacts on Race/Ethnicity on Heart Disease?</a:t>
            </a:r>
          </a:p>
        </p:txBody>
      </p:sp>
      <p:sp>
        <p:nvSpPr>
          <p:cNvPr id="3" name="Text Placeholder 2">
            <a:extLst>
              <a:ext uri="{FF2B5EF4-FFF2-40B4-BE49-F238E27FC236}">
                <a16:creationId xmlns:a16="http://schemas.microsoft.com/office/drawing/2014/main" id="{E30FAFA8-8AC4-77E2-1C98-161609A32F9B}"/>
              </a:ext>
            </a:extLst>
          </p:cNvPr>
          <p:cNvSpPr>
            <a:spLocks noGrp="1"/>
          </p:cNvSpPr>
          <p:nvPr>
            <p:ph type="body" idx="1"/>
          </p:nvPr>
        </p:nvSpPr>
        <p:spPr>
          <a:xfrm>
            <a:off x="2077599" y="2093485"/>
            <a:ext cx="1197616" cy="418846"/>
          </a:xfrm>
        </p:spPr>
        <p:txBody>
          <a:bodyPr>
            <a:normAutofit fontScale="70000" lnSpcReduction="20000"/>
          </a:bodyPr>
          <a:lstStyle/>
          <a:p>
            <a:r>
              <a:rPr lang="en-US" dirty="0"/>
              <a:t>Box Plot	</a:t>
            </a:r>
          </a:p>
        </p:txBody>
      </p:sp>
      <p:sp>
        <p:nvSpPr>
          <p:cNvPr id="5" name="Text Placeholder 4">
            <a:extLst>
              <a:ext uri="{FF2B5EF4-FFF2-40B4-BE49-F238E27FC236}">
                <a16:creationId xmlns:a16="http://schemas.microsoft.com/office/drawing/2014/main" id="{E6386AD1-7696-56E7-AB9C-A418CD11E2E5}"/>
              </a:ext>
            </a:extLst>
          </p:cNvPr>
          <p:cNvSpPr>
            <a:spLocks noGrp="1"/>
          </p:cNvSpPr>
          <p:nvPr>
            <p:ph type="body" sz="quarter" idx="3"/>
          </p:nvPr>
        </p:nvSpPr>
        <p:spPr>
          <a:xfrm>
            <a:off x="8623229" y="2044307"/>
            <a:ext cx="1395035" cy="418846"/>
          </a:xfrm>
        </p:spPr>
        <p:txBody>
          <a:bodyPr>
            <a:normAutofit fontScale="70000" lnSpcReduction="20000"/>
          </a:bodyPr>
          <a:lstStyle/>
          <a:p>
            <a:r>
              <a:rPr lang="en-US" dirty="0"/>
              <a:t>Bar Graph</a:t>
            </a:r>
          </a:p>
        </p:txBody>
      </p:sp>
      <p:pic>
        <p:nvPicPr>
          <p:cNvPr id="8" name="Content Placeholder 7" descr="A graph of different colored squares&#10;&#10;Description automatically generated">
            <a:extLst>
              <a:ext uri="{FF2B5EF4-FFF2-40B4-BE49-F238E27FC236}">
                <a16:creationId xmlns:a16="http://schemas.microsoft.com/office/drawing/2014/main" id="{73C787B4-C1EB-B337-E5AB-787514E6E312}"/>
              </a:ext>
            </a:extLst>
          </p:cNvPr>
          <p:cNvPicPr>
            <a:picLocks noGrp="1" noChangeAspect="1"/>
          </p:cNvPicPr>
          <p:nvPr>
            <p:ph sz="quarter" idx="4"/>
          </p:nvPr>
        </p:nvPicPr>
        <p:blipFill>
          <a:blip r:embed="rId5"/>
          <a:stretch>
            <a:fillRect/>
          </a:stretch>
        </p:blipFill>
        <p:spPr>
          <a:xfrm>
            <a:off x="7071360" y="2559560"/>
            <a:ext cx="4861764" cy="37082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TextBox 5">
            <a:extLst>
              <a:ext uri="{FF2B5EF4-FFF2-40B4-BE49-F238E27FC236}">
                <a16:creationId xmlns:a16="http://schemas.microsoft.com/office/drawing/2014/main" id="{49F8AAD2-E579-BEFD-7D5A-A97D2CF56262}"/>
              </a:ext>
            </a:extLst>
          </p:cNvPr>
          <p:cNvSpPr txBox="1"/>
          <p:nvPr/>
        </p:nvSpPr>
        <p:spPr>
          <a:xfrm>
            <a:off x="309136" y="6379625"/>
            <a:ext cx="5061687" cy="276999"/>
          </a:xfrm>
          <a:prstGeom prst="rect">
            <a:avLst/>
          </a:prstGeom>
          <a:noFill/>
        </p:spPr>
        <p:txBody>
          <a:bodyPr wrap="square" rtlCol="0">
            <a:spAutoFit/>
          </a:bodyPr>
          <a:lstStyle/>
          <a:p>
            <a:r>
              <a:rPr lang="en-US" sz="1200" dirty="0"/>
              <a:t>Figure 3: Box Plot of Heart Disease Death by Ethnicity based on County</a:t>
            </a:r>
          </a:p>
        </p:txBody>
      </p:sp>
      <p:sp>
        <p:nvSpPr>
          <p:cNvPr id="9" name="TextBox 8">
            <a:extLst>
              <a:ext uri="{FF2B5EF4-FFF2-40B4-BE49-F238E27FC236}">
                <a16:creationId xmlns:a16="http://schemas.microsoft.com/office/drawing/2014/main" id="{7F154A93-CEFD-7C8B-7189-3A9B80D99823}"/>
              </a:ext>
            </a:extLst>
          </p:cNvPr>
          <p:cNvSpPr txBox="1"/>
          <p:nvPr/>
        </p:nvSpPr>
        <p:spPr>
          <a:xfrm>
            <a:off x="6821178" y="6379625"/>
            <a:ext cx="4999138" cy="276999"/>
          </a:xfrm>
          <a:prstGeom prst="rect">
            <a:avLst/>
          </a:prstGeom>
          <a:noFill/>
        </p:spPr>
        <p:txBody>
          <a:bodyPr wrap="square" rtlCol="0">
            <a:spAutoFit/>
          </a:bodyPr>
          <a:lstStyle/>
          <a:p>
            <a:r>
              <a:rPr lang="en-US" sz="1200" dirty="0"/>
              <a:t>Figure 4: Bar Graph of Heart Disease Mortality Death based on Race</a:t>
            </a:r>
          </a:p>
        </p:txBody>
      </p:sp>
      <p:pic>
        <p:nvPicPr>
          <p:cNvPr id="16" name="Content Placeholder 15" descr="A diagram of a box with a number of boxes&#10;&#10;Description automatically generated with medium confidence">
            <a:extLst>
              <a:ext uri="{FF2B5EF4-FFF2-40B4-BE49-F238E27FC236}">
                <a16:creationId xmlns:a16="http://schemas.microsoft.com/office/drawing/2014/main" id="{A648E321-09BC-09E3-510E-393EDA9CAD8B}"/>
              </a:ext>
            </a:extLst>
          </p:cNvPr>
          <p:cNvPicPr>
            <a:picLocks noGrp="1" noChangeAspect="1"/>
          </p:cNvPicPr>
          <p:nvPr>
            <p:ph sz="half" idx="2"/>
          </p:nvPr>
        </p:nvPicPr>
        <p:blipFill>
          <a:blip r:embed="rId6"/>
          <a:stretch>
            <a:fillRect/>
          </a:stretch>
        </p:blipFill>
        <p:spPr>
          <a:xfrm>
            <a:off x="258876" y="2559560"/>
            <a:ext cx="4861764" cy="3708236"/>
          </a:xfrm>
          <a:prstGeom prst="rect">
            <a:avLst/>
          </a:prstGeom>
        </p:spPr>
      </p:pic>
      <p:sp>
        <p:nvSpPr>
          <p:cNvPr id="18" name="TextBox 17">
            <a:extLst>
              <a:ext uri="{FF2B5EF4-FFF2-40B4-BE49-F238E27FC236}">
                <a16:creationId xmlns:a16="http://schemas.microsoft.com/office/drawing/2014/main" id="{B1A95D69-22A5-7D2A-F93E-57BF83A6027A}"/>
              </a:ext>
            </a:extLst>
          </p:cNvPr>
          <p:cNvSpPr txBox="1"/>
          <p:nvPr/>
        </p:nvSpPr>
        <p:spPr>
          <a:xfrm>
            <a:off x="5228492" y="2668342"/>
            <a:ext cx="1842868" cy="2677656"/>
          </a:xfrm>
          <a:prstGeom prst="rect">
            <a:avLst/>
          </a:prstGeom>
          <a:noFill/>
        </p:spPr>
        <p:txBody>
          <a:bodyPr wrap="square" rtlCol="0">
            <a:spAutoFit/>
          </a:bodyPr>
          <a:lstStyle/>
          <a:p>
            <a:r>
              <a:rPr lang="en-US" sz="1200" dirty="0"/>
              <a:t>Factors:</a:t>
            </a:r>
          </a:p>
          <a:p>
            <a:pPr marL="171450" indent="-171450">
              <a:buFontTx/>
              <a:buChar char="-"/>
            </a:pPr>
            <a:r>
              <a:rPr lang="en-US" sz="1200" dirty="0"/>
              <a:t>Healthcare?</a:t>
            </a:r>
          </a:p>
          <a:p>
            <a:pPr marL="171450" indent="-171450">
              <a:buFontTx/>
              <a:buChar char="-"/>
            </a:pPr>
            <a:r>
              <a:rPr lang="en-US" sz="1200" dirty="0"/>
              <a:t>Lifestyle?</a:t>
            </a:r>
          </a:p>
          <a:p>
            <a:pPr marL="171450" indent="-171450">
              <a:buFontTx/>
              <a:buChar char="-"/>
            </a:pPr>
            <a:r>
              <a:rPr lang="en-US" sz="1200" dirty="0"/>
              <a:t>Genetics?</a:t>
            </a:r>
          </a:p>
          <a:p>
            <a:pPr marL="171450" indent="-171450">
              <a:buFontTx/>
              <a:buChar char="-"/>
            </a:pPr>
            <a:endParaRPr lang="en-US" sz="1200" dirty="0"/>
          </a:p>
          <a:p>
            <a:r>
              <a:rPr lang="en-US" sz="1200" dirty="0"/>
              <a:t>Highest average deaths</a:t>
            </a:r>
          </a:p>
          <a:p>
            <a:r>
              <a:rPr lang="en-US" sz="1200" dirty="0"/>
              <a:t>* Blacks</a:t>
            </a:r>
          </a:p>
          <a:p>
            <a:endParaRPr lang="en-US" sz="1200" dirty="0"/>
          </a:p>
          <a:p>
            <a:r>
              <a:rPr lang="en-US" sz="1200" dirty="0"/>
              <a:t>Highest # of deaths</a:t>
            </a:r>
          </a:p>
          <a:p>
            <a:pPr marL="171450" indent="-171450">
              <a:buFont typeface="Arial" panose="020B0604020202020204" pitchFamily="34" charset="0"/>
              <a:buChar char="•"/>
            </a:pPr>
            <a:r>
              <a:rPr lang="en-US" sz="1200" dirty="0"/>
              <a:t>Whites</a:t>
            </a:r>
          </a:p>
          <a:p>
            <a:pPr marL="171450" indent="-171450">
              <a:buFont typeface="Arial" panose="020B0604020202020204" pitchFamily="34" charset="0"/>
              <a:buChar char="•"/>
            </a:pPr>
            <a:endParaRPr lang="en-US" sz="1200" dirty="0"/>
          </a:p>
          <a:p>
            <a:r>
              <a:rPr lang="en-US" sz="1200" dirty="0"/>
              <a:t>Lowest # of deaths</a:t>
            </a:r>
          </a:p>
          <a:p>
            <a:r>
              <a:rPr lang="en-US" sz="1200" dirty="0"/>
              <a:t>* American Indian and Alaskan Natives</a:t>
            </a:r>
          </a:p>
        </p:txBody>
      </p:sp>
      <p:pic>
        <p:nvPicPr>
          <p:cNvPr id="34" name="Audio 33">
            <a:extLst>
              <a:ext uri="{FF2B5EF4-FFF2-40B4-BE49-F238E27FC236}">
                <a16:creationId xmlns:a16="http://schemas.microsoft.com/office/drawing/2014/main" id="{9FBB642B-97C6-B381-64D0-E676B2EF0EB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366502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45775">
        <p159:morph option="byObject"/>
      </p:transition>
    </mc:Choice>
    <mc:Fallback>
      <p:transition spd="slow" advTm="457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4"/>
                </p:tgtEl>
              </p:cMediaNode>
            </p:audio>
          </p:childTnLst>
        </p:cTn>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1154</TotalTime>
  <Words>1405</Words>
  <Application>Microsoft Macintosh PowerPoint</Application>
  <PresentationFormat>Widescreen</PresentationFormat>
  <Paragraphs>168</Paragraphs>
  <Slides>7</Slides>
  <Notes>7</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Söhne</vt:lpstr>
      <vt:lpstr>Times New Roman</vt:lpstr>
      <vt:lpstr>Trebuchet MS</vt:lpstr>
      <vt:lpstr>Berlin</vt:lpstr>
      <vt:lpstr>Factors Influencing Heart Disease Death Rates</vt:lpstr>
      <vt:lpstr>Understanding Heart Disease</vt:lpstr>
      <vt:lpstr>Understanding Heart Disease</vt:lpstr>
      <vt:lpstr>- Geographical Location – County / State  - Ethnicity/Race –White, Black, Hispanic, American Indian and Alaskan Native, and Asian and Pacific Islander   - Gender – Male vs Female </vt:lpstr>
      <vt:lpstr>What are the influential factors of heart disease within the states?</vt:lpstr>
      <vt:lpstr>Heart Disease mortality between Males vs. Females</vt:lpstr>
      <vt:lpstr>What are the impacts on Race/Ethnicity on Heart Disease?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Factors Influencing Heart Disease in Adults 35+</dc:title>
  <dc:creator>Thai X</dc:creator>
  <cp:lastModifiedBy>Thai X</cp:lastModifiedBy>
  <cp:revision>13</cp:revision>
  <dcterms:created xsi:type="dcterms:W3CDTF">2024-02-24T15:44:25Z</dcterms:created>
  <dcterms:modified xsi:type="dcterms:W3CDTF">2024-02-26T08:54:16Z</dcterms:modified>
</cp:coreProperties>
</file>

<file path=docProps/thumbnail.jpeg>
</file>